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ink/ink7.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7" r:id="rId5"/>
    <p:sldId id="256" r:id="rId6"/>
    <p:sldId id="263" r:id="rId7"/>
    <p:sldId id="264" r:id="rId8"/>
    <p:sldId id="271" r:id="rId9"/>
    <p:sldId id="272" r:id="rId10"/>
    <p:sldId id="269" r:id="rId11"/>
    <p:sldId id="311" r:id="rId12"/>
    <p:sldId id="312" r:id="rId13"/>
    <p:sldId id="276" r:id="rId14"/>
    <p:sldId id="285" r:id="rId15"/>
    <p:sldId id="286" r:id="rId16"/>
    <p:sldId id="288" r:id="rId17"/>
    <p:sldId id="291" r:id="rId18"/>
    <p:sldId id="303" r:id="rId19"/>
    <p:sldId id="298" r:id="rId20"/>
    <p:sldId id="304" r:id="rId21"/>
    <p:sldId id="307" r:id="rId22"/>
    <p:sldId id="292" r:id="rId23"/>
    <p:sldId id="281" r:id="rId24"/>
    <p:sldId id="308" r:id="rId25"/>
    <p:sldId id="289" r:id="rId26"/>
    <p:sldId id="284" r:id="rId27"/>
    <p:sldId id="262" r:id="rId28"/>
    <p:sldId id="310" r:id="rId29"/>
    <p:sldId id="267" r:id="rId30"/>
    <p:sldId id="268" r:id="rId31"/>
    <p:sldId id="266" r:id="rId32"/>
    <p:sldId id="274" r:id="rId33"/>
    <p:sldId id="313" r:id="rId34"/>
    <p:sldId id="318" r:id="rId35"/>
    <p:sldId id="327" r:id="rId36"/>
    <p:sldId id="328" r:id="rId37"/>
    <p:sldId id="320" r:id="rId38"/>
    <p:sldId id="319" r:id="rId39"/>
    <p:sldId id="321" r:id="rId40"/>
    <p:sldId id="322" r:id="rId41"/>
    <p:sldId id="314" r:id="rId42"/>
    <p:sldId id="315" r:id="rId43"/>
    <p:sldId id="316" r:id="rId44"/>
    <p:sldId id="323" r:id="rId45"/>
    <p:sldId id="317" r:id="rId46"/>
    <p:sldId id="324" r:id="rId47"/>
    <p:sldId id="326" r:id="rId48"/>
    <p:sldId id="302"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ера Табак" initials="ВТ" lastIdx="2" clrIdx="0">
    <p:extLst>
      <p:ext uri="{19B8F6BF-5375-455C-9EA6-DF929625EA0E}">
        <p15:presenceInfo xmlns:p15="http://schemas.microsoft.com/office/powerpoint/2012/main" userId="438c0a8bd17be4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80" autoAdjust="0"/>
  </p:normalViewPr>
  <p:slideViewPr>
    <p:cSldViewPr snapToGrid="0">
      <p:cViewPr varScale="1">
        <p:scale>
          <a:sx n="88" d="100"/>
          <a:sy n="88" d="100"/>
        </p:scale>
        <p:origin x="1095"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Вера Табак" userId="438c0a8bd17be495" providerId="LiveId" clId="{0388E075-7B51-4CE8-B110-EB335C7E88FA}"/>
    <pc:docChg chg="modSld">
      <pc:chgData name="Вера Табак" userId="438c0a8bd17be495" providerId="LiveId" clId="{0388E075-7B51-4CE8-B110-EB335C7E88FA}" dt="2025-03-06T07:54:01.066" v="0" actId="6549"/>
      <pc:docMkLst>
        <pc:docMk/>
      </pc:docMkLst>
      <pc:sldChg chg="modNotesTx">
        <pc:chgData name="Вера Табак" userId="438c0a8bd17be495" providerId="LiveId" clId="{0388E075-7B51-4CE8-B110-EB335C7E88FA}" dt="2025-03-06T07:54:01.066" v="0" actId="6549"/>
        <pc:sldMkLst>
          <pc:docMk/>
          <pc:sldMk cId="1965759211" sldId="28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FD8EB-350D-40A7-A608-EAC2F7A9B4B2}" type="doc">
      <dgm:prSet loTypeId="urn:microsoft.com/office/officeart/2005/8/layout/pList2" loCatId="list" qsTypeId="urn:microsoft.com/office/officeart/2005/8/quickstyle/simple1" qsCatId="simple" csTypeId="urn:microsoft.com/office/officeart/2005/8/colors/accent1_2" csCatId="accent1" phldr="1"/>
      <dgm:spPr/>
    </dgm:pt>
    <dgm:pt modelId="{AB66E13C-3739-46F6-8FEF-40C55A2BBD71}">
      <dgm:prSet phldrT="[Текст]"/>
      <dgm:spPr>
        <a:solidFill>
          <a:schemeClr val="accent6">
            <a:lumMod val="40000"/>
            <a:lumOff val="60000"/>
          </a:schemeClr>
        </a:solidFill>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i="0" dirty="0">
              <a:solidFill>
                <a:srgbClr val="000000"/>
              </a:solidFill>
              <a:effectLst/>
              <a:latin typeface="Noto Serif" panose="020B0604020202020204" pitchFamily="18" charset="0"/>
            </a:rPr>
            <a:t> formational</a:t>
          </a:r>
          <a:br>
            <a:rPr lang="ru-RU" sz="1800" b="0" i="0" dirty="0">
              <a:solidFill>
                <a:srgbClr val="000000"/>
              </a:solidFill>
              <a:effectLst/>
              <a:latin typeface="Noto Serif" panose="020B0604020202020204" pitchFamily="18" charset="0"/>
            </a:rPr>
          </a:br>
          <a:br>
            <a:rPr lang="ru-RU" sz="1800" b="0" i="0" dirty="0">
              <a:solidFill>
                <a:srgbClr val="000000"/>
              </a:solidFill>
              <a:effectLst/>
              <a:latin typeface="Noto Serif" panose="020B0604020202020204" pitchFamily="18" charset="0"/>
            </a:rPr>
          </a:br>
          <a:r>
            <a:rPr lang="en-US" sz="1800" b="0" i="0" dirty="0">
              <a:solidFill>
                <a:srgbClr val="000000"/>
              </a:solidFill>
              <a:effectLst/>
              <a:latin typeface="Noto Serif" panose="020B0604020202020204" pitchFamily="18" charset="0"/>
            </a:rPr>
            <a:t>USSR</a:t>
          </a:r>
          <a:endParaRPr lang="ru-RU" dirty="0"/>
        </a:p>
        <a:p>
          <a:pPr marL="0" lvl="0" defTabSz="2000250">
            <a:lnSpc>
              <a:spcPct val="90000"/>
            </a:lnSpc>
            <a:spcBef>
              <a:spcPct val="0"/>
            </a:spcBef>
            <a:spcAft>
              <a:spcPct val="35000"/>
            </a:spcAft>
            <a:buNone/>
          </a:pPr>
          <a:endParaRPr lang="ru-RU" dirty="0"/>
        </a:p>
      </dgm:t>
    </dgm:pt>
    <dgm:pt modelId="{5871E26D-3812-4DF9-9ABB-58728E7AE50E}" type="parTrans" cxnId="{6CA8ED72-CECD-48E4-B4CE-11199C36D1BB}">
      <dgm:prSet/>
      <dgm:spPr/>
      <dgm:t>
        <a:bodyPr/>
        <a:lstStyle/>
        <a:p>
          <a:endParaRPr lang="ru-RU"/>
        </a:p>
      </dgm:t>
    </dgm:pt>
    <dgm:pt modelId="{0E04E7B4-FD8D-4242-A792-965E021A89EA}" type="sibTrans" cxnId="{6CA8ED72-CECD-48E4-B4CE-11199C36D1BB}">
      <dgm:prSet/>
      <dgm:spPr/>
      <dgm:t>
        <a:bodyPr/>
        <a:lstStyle/>
        <a:p>
          <a:endParaRPr lang="ru-RU"/>
        </a:p>
      </dgm:t>
    </dgm:pt>
    <dgm:pt modelId="{5CA2C172-338B-4740-972F-BB287EEF240D}">
      <dgm:prSet phldrT="[Текст]"/>
      <dgm:spPr>
        <a:solidFill>
          <a:schemeClr val="accent6">
            <a:lumMod val="40000"/>
            <a:lumOff val="60000"/>
          </a:schemeClr>
        </a:solidFill>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solidFill>
                <a:srgbClr val="000000"/>
              </a:solidFill>
              <a:latin typeface="Noto Serif" panose="020B0604020202020204" pitchFamily="18" charset="0"/>
            </a:rPr>
            <a:t>liberal-democratic</a:t>
          </a:r>
          <a:br>
            <a:rPr lang="en-US" b="1" dirty="0">
              <a:solidFill>
                <a:srgbClr val="000000"/>
              </a:solidFill>
              <a:latin typeface="Noto Serif" panose="020B0604020202020204" pitchFamily="18" charset="0"/>
            </a:rPr>
          </a:br>
          <a:br>
            <a:rPr lang="en-US" dirty="0">
              <a:solidFill>
                <a:srgbClr val="000000"/>
              </a:solidFill>
              <a:latin typeface="Noto Serif" panose="020B0604020202020204" pitchFamily="18" charset="0"/>
            </a:rPr>
          </a:br>
          <a:r>
            <a:rPr lang="en-US" dirty="0">
              <a:solidFill>
                <a:srgbClr val="000000"/>
              </a:solidFill>
              <a:latin typeface="Noto Serif" panose="020B0604020202020204" pitchFamily="18" charset="0"/>
            </a:rPr>
            <a:t>after dissolution of USSR in 1991</a:t>
          </a:r>
          <a:r>
            <a:rPr lang="ru-RU" dirty="0">
              <a:solidFill>
                <a:srgbClr val="000000"/>
              </a:solidFill>
              <a:latin typeface="Noto Serif" panose="020B0604020202020204" pitchFamily="18" charset="0"/>
            </a:rPr>
            <a:t>, </a:t>
          </a:r>
          <a:r>
            <a:rPr lang="en-US" dirty="0">
              <a:solidFill>
                <a:srgbClr val="000000"/>
              </a:solidFill>
              <a:latin typeface="Noto Serif" panose="020B0604020202020204" pitchFamily="18" charset="0"/>
            </a:rPr>
            <a:t>prevailed for 3 decades</a:t>
          </a:r>
        </a:p>
        <a:p>
          <a:pPr marL="0" lvl="0" defTabSz="1066800">
            <a:lnSpc>
              <a:spcPct val="90000"/>
            </a:lnSpc>
            <a:spcBef>
              <a:spcPct val="0"/>
            </a:spcBef>
            <a:spcAft>
              <a:spcPct val="35000"/>
            </a:spcAft>
            <a:buNone/>
          </a:pPr>
          <a:endParaRPr lang="ru-RU" dirty="0"/>
        </a:p>
      </dgm:t>
    </dgm:pt>
    <dgm:pt modelId="{7D524088-9BA3-4EB2-B2C3-E0FF7E15419E}" type="parTrans" cxnId="{4CED5BE8-E59C-4683-91F6-5B96C2583330}">
      <dgm:prSet/>
      <dgm:spPr/>
      <dgm:t>
        <a:bodyPr/>
        <a:lstStyle/>
        <a:p>
          <a:endParaRPr lang="ru-RU"/>
        </a:p>
      </dgm:t>
    </dgm:pt>
    <dgm:pt modelId="{7542BFF3-8DBB-460C-9AB5-BB486504519F}" type="sibTrans" cxnId="{4CED5BE8-E59C-4683-91F6-5B96C2583330}">
      <dgm:prSet/>
      <dgm:spPr/>
      <dgm:t>
        <a:bodyPr/>
        <a:lstStyle/>
        <a:p>
          <a:endParaRPr lang="ru-RU"/>
        </a:p>
      </dgm:t>
    </dgm:pt>
    <dgm:pt modelId="{4CC96799-49E8-489A-9061-1346C50A1612}">
      <dgm:prSet phldrT="[Текст]" custT="1"/>
      <dgm:spPr>
        <a:solidFill>
          <a:schemeClr val="accent6">
            <a:lumMod val="40000"/>
            <a:lumOff val="60000"/>
          </a:schemeClr>
        </a:solidFill>
      </dgm:spPr>
      <dgm: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rgbClr val="000000"/>
              </a:solidFill>
              <a:latin typeface="Noto Serif" panose="020B0604020202020204" pitchFamily="18" charset="0"/>
              <a:ea typeface="+mn-ea"/>
              <a:cs typeface="+mn-cs"/>
            </a:rPr>
            <a:t>civilizational</a:t>
          </a:r>
          <a:br>
            <a:rPr lang="ru-RU" sz="1800" b="1" i="0" kern="1200" dirty="0">
              <a:solidFill>
                <a:srgbClr val="000000"/>
              </a:solidFill>
              <a:effectLst/>
              <a:latin typeface="Noto Serif" panose="020B0604020202020204" pitchFamily="18" charset="0"/>
            </a:rPr>
          </a:br>
          <a:br>
            <a:rPr lang="ru-RU" sz="1800" b="0" i="0" kern="1200" dirty="0">
              <a:solidFill>
                <a:srgbClr val="000000"/>
              </a:solidFill>
              <a:effectLst/>
              <a:latin typeface="Noto Serif" panose="020B0604020202020204" pitchFamily="18" charset="0"/>
            </a:rPr>
          </a:br>
          <a:r>
            <a:rPr lang="en-US" sz="1200" kern="1200" dirty="0">
              <a:solidFill>
                <a:srgbClr val="000000"/>
              </a:solidFill>
              <a:latin typeface="Noto Serif" panose="020B0604020202020204" pitchFamily="18" charset="0"/>
              <a:ea typeface="+mn-ea"/>
              <a:cs typeface="+mn-cs"/>
            </a:rPr>
            <a:t>first emerged in XIX century</a:t>
          </a:r>
          <a:r>
            <a:rPr lang="ru-RU" sz="1200" kern="1200" dirty="0">
              <a:solidFill>
                <a:srgbClr val="000000"/>
              </a:solidFill>
              <a:latin typeface="Noto Serif" panose="020B0604020202020204" pitchFamily="18" charset="0"/>
              <a:ea typeface="+mn-ea"/>
              <a:cs typeface="+mn-cs"/>
            </a:rPr>
            <a:t>,</a:t>
          </a:r>
        </a:p>
        <a:p>
          <a:pPr marL="0" marR="0" lvl="0" indent="0" algn="ctr" defTabSz="914400" eaLnBrk="1" fontAlgn="auto" latinLnBrk="0" hangingPunct="1">
            <a:lnSpc>
              <a:spcPct val="100000"/>
            </a:lnSpc>
            <a:spcBef>
              <a:spcPct val="0"/>
            </a:spcBef>
            <a:spcAft>
              <a:spcPts val="0"/>
            </a:spcAft>
            <a:buClrTx/>
            <a:buSzTx/>
            <a:buFontTx/>
            <a:buNone/>
            <a:tabLst/>
            <a:defRPr/>
          </a:pPr>
          <a:r>
            <a:rPr lang="en-US" sz="1200" kern="1200" dirty="0">
              <a:solidFill>
                <a:srgbClr val="000000"/>
              </a:solidFill>
              <a:latin typeface="Noto Serif" panose="020B0604020202020204" pitchFamily="18" charset="0"/>
              <a:ea typeface="+mn-ea"/>
              <a:cs typeface="+mn-cs"/>
            </a:rPr>
            <a:t>now – special political aim</a:t>
          </a:r>
          <a:br>
            <a:rPr lang="ru-RU" sz="1200" kern="1200" dirty="0">
              <a:solidFill>
                <a:srgbClr val="000000"/>
              </a:solidFill>
              <a:latin typeface="Noto Serif" panose="020B0604020202020204" pitchFamily="18" charset="0"/>
              <a:ea typeface="+mn-ea"/>
              <a:cs typeface="+mn-cs"/>
            </a:rPr>
          </a:br>
          <a:endParaRPr lang="ru-RU" sz="1200" kern="1200" dirty="0">
            <a:solidFill>
              <a:srgbClr val="000000"/>
            </a:solidFill>
            <a:latin typeface="Noto Serif" panose="020B0604020202020204" pitchFamily="18" charset="0"/>
            <a:ea typeface="+mn-ea"/>
            <a:cs typeface="+mn-cs"/>
          </a:endParaRPr>
        </a:p>
      </dgm:t>
    </dgm:pt>
    <dgm:pt modelId="{8E59F6A0-A185-4048-9494-4C130B8239CE}" type="parTrans" cxnId="{A18CFDA5-3DB2-4A7F-8BD1-D962B24B3C5C}">
      <dgm:prSet/>
      <dgm:spPr/>
      <dgm:t>
        <a:bodyPr/>
        <a:lstStyle/>
        <a:p>
          <a:endParaRPr lang="ru-RU"/>
        </a:p>
      </dgm:t>
    </dgm:pt>
    <dgm:pt modelId="{CABA90DA-0493-458A-B59D-A14D89D39B5C}" type="sibTrans" cxnId="{A18CFDA5-3DB2-4A7F-8BD1-D962B24B3C5C}">
      <dgm:prSet/>
      <dgm:spPr/>
      <dgm:t>
        <a:bodyPr/>
        <a:lstStyle/>
        <a:p>
          <a:endParaRPr lang="ru-RU"/>
        </a:p>
      </dgm:t>
    </dgm:pt>
    <dgm:pt modelId="{EE4735D2-0807-45AE-A293-326C5DDA1D93}" type="pres">
      <dgm:prSet presAssocID="{455FD8EB-350D-40A7-A608-EAC2F7A9B4B2}" presName="Name0" presStyleCnt="0">
        <dgm:presLayoutVars>
          <dgm:dir/>
          <dgm:resizeHandles val="exact"/>
        </dgm:presLayoutVars>
      </dgm:prSet>
      <dgm:spPr/>
    </dgm:pt>
    <dgm:pt modelId="{1FCC5768-FB85-4F8A-8D08-5D6768F10507}" type="pres">
      <dgm:prSet presAssocID="{455FD8EB-350D-40A7-A608-EAC2F7A9B4B2}" presName="bkgdShp" presStyleLbl="alignAccFollowNode1" presStyleIdx="0" presStyleCnt="1"/>
      <dgm:spPr/>
    </dgm:pt>
    <dgm:pt modelId="{D386B5C8-6A99-45CF-A3BE-232CB3E1D0C9}" type="pres">
      <dgm:prSet presAssocID="{455FD8EB-350D-40A7-A608-EAC2F7A9B4B2}" presName="linComp" presStyleCnt="0"/>
      <dgm:spPr/>
    </dgm:pt>
    <dgm:pt modelId="{1F126CD4-5CC3-4C8B-B341-954B075896BA}" type="pres">
      <dgm:prSet presAssocID="{AB66E13C-3739-46F6-8FEF-40C55A2BBD71}" presName="compNode" presStyleCnt="0"/>
      <dgm:spPr/>
    </dgm:pt>
    <dgm:pt modelId="{94189401-FFCB-4A75-A256-D7885E7E7649}" type="pres">
      <dgm:prSet presAssocID="{AB66E13C-3739-46F6-8FEF-40C55A2BBD71}" presName="node" presStyleLbl="node1" presStyleIdx="0" presStyleCnt="3">
        <dgm:presLayoutVars>
          <dgm:bulletEnabled val="1"/>
        </dgm:presLayoutVars>
      </dgm:prSet>
      <dgm:spPr/>
    </dgm:pt>
    <dgm:pt modelId="{8F1E1BC5-40F5-4F7A-B94B-785B917B8842}" type="pres">
      <dgm:prSet presAssocID="{AB66E13C-3739-46F6-8FEF-40C55A2BBD71}" presName="invisiNode" presStyleLbl="node1" presStyleIdx="0" presStyleCnt="3"/>
      <dgm:spPr/>
    </dgm:pt>
    <dgm:pt modelId="{3F639425-CEE5-488F-AD0E-37D4A29ABCEE}" type="pres">
      <dgm:prSet presAssocID="{AB66E13C-3739-46F6-8FEF-40C55A2BBD71}" presName="imagNode" presStyleLbl="fgImgPlace1" presStyleIdx="0" presStyleCnt="3" custLinFactX="100000" custLinFactNeighborX="120451" custLinFactNeighborY="177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Вид на комплекс пирамид в Гизе, Египет"/>
        </a:ext>
      </dgm:extLst>
    </dgm:pt>
    <dgm:pt modelId="{43F67571-CC6D-43A9-B8CF-3AF1AFDAEC32}" type="pres">
      <dgm:prSet presAssocID="{0E04E7B4-FD8D-4242-A792-965E021A89EA}" presName="sibTrans" presStyleLbl="sibTrans2D1" presStyleIdx="0" presStyleCnt="0"/>
      <dgm:spPr/>
    </dgm:pt>
    <dgm:pt modelId="{E8A2C071-07DA-4D49-ABBF-4C3E01AC20DB}" type="pres">
      <dgm:prSet presAssocID="{5CA2C172-338B-4740-972F-BB287EEF240D}" presName="compNode" presStyleCnt="0"/>
      <dgm:spPr/>
    </dgm:pt>
    <dgm:pt modelId="{8B5D63A9-39B5-4E4F-88DC-D17827185B87}" type="pres">
      <dgm:prSet presAssocID="{5CA2C172-338B-4740-972F-BB287EEF240D}" presName="node" presStyleLbl="node1" presStyleIdx="1" presStyleCnt="3">
        <dgm:presLayoutVars>
          <dgm:bulletEnabled val="1"/>
        </dgm:presLayoutVars>
      </dgm:prSet>
      <dgm:spPr/>
    </dgm:pt>
    <dgm:pt modelId="{F201CB12-0622-4D3A-A420-75BF6A90DEA1}" type="pres">
      <dgm:prSet presAssocID="{5CA2C172-338B-4740-972F-BB287EEF240D}" presName="invisiNode" presStyleLbl="node1" presStyleIdx="1" presStyleCnt="3"/>
      <dgm:spPr/>
    </dgm:pt>
    <dgm:pt modelId="{37D60B00-BB2C-4F2E-BC56-0D332791182E}" type="pres">
      <dgm:prSet presAssocID="{5CA2C172-338B-4740-972F-BB287EEF240D}" presName="imagNode" presStyleLbl="fgImgPlace1" presStyleIdx="1" presStyleCnt="3" custLinFactNeighborY="1777"/>
      <dgm:spPr>
        <a:blipFill>
          <a:blip xmlns:r="http://schemas.openxmlformats.org/officeDocument/2006/relationships" r:embed="rId2"/>
          <a:srcRect/>
          <a:stretch>
            <a:fillRect t="-9000" b="-9000"/>
          </a:stretch>
        </a:blipFill>
      </dgm:spPr>
      <dgm:extLst>
        <a:ext uri="{E40237B7-FDA0-4F09-8148-C483321AD2D9}">
          <dgm14:cNvPr xmlns:dgm14="http://schemas.microsoft.com/office/drawing/2010/diagram" id="0" name="" descr="Статуя Свободы на Манхэттене"/>
        </a:ext>
      </dgm:extLst>
    </dgm:pt>
    <dgm:pt modelId="{B6C1568A-51E0-4E47-B847-034A5671CA07}" type="pres">
      <dgm:prSet presAssocID="{7542BFF3-8DBB-460C-9AB5-BB486504519F}" presName="sibTrans" presStyleLbl="sibTrans2D1" presStyleIdx="0" presStyleCnt="0"/>
      <dgm:spPr/>
    </dgm:pt>
    <dgm:pt modelId="{4D6C9F58-601B-4CFC-A737-332E2A08C8F8}" type="pres">
      <dgm:prSet presAssocID="{4CC96799-49E8-489A-9061-1346C50A1612}" presName="compNode" presStyleCnt="0"/>
      <dgm:spPr/>
    </dgm:pt>
    <dgm:pt modelId="{4FE816B5-F18A-47EC-95EF-0D4B0DA329E5}" type="pres">
      <dgm:prSet presAssocID="{4CC96799-49E8-489A-9061-1346C50A1612}" presName="node" presStyleLbl="node1" presStyleIdx="2" presStyleCnt="3">
        <dgm:presLayoutVars>
          <dgm:bulletEnabled val="1"/>
        </dgm:presLayoutVars>
      </dgm:prSet>
      <dgm:spPr/>
    </dgm:pt>
    <dgm:pt modelId="{B1615A25-D4ED-40D3-AA1A-8F982FC00AF2}" type="pres">
      <dgm:prSet presAssocID="{4CC96799-49E8-489A-9061-1346C50A1612}" presName="invisiNode" presStyleLbl="node1" presStyleIdx="2" presStyleCnt="3"/>
      <dgm:spPr/>
    </dgm:pt>
    <dgm:pt modelId="{DDDFF522-F073-4CE3-BE02-8E7D97AE530F}" type="pres">
      <dgm:prSet presAssocID="{4CC96799-49E8-489A-9061-1346C50A1612}" presName="imagNode" presStyleLbl="fgImgPlace1" presStyleIdx="2" presStyleCnt="3" custLinFactX="-100000" custLinFactNeighborX="-118273" custLinFactNeighborY="1777"/>
      <dgm:spPr>
        <a:blipFill>
          <a:blip xmlns:r="http://schemas.openxmlformats.org/officeDocument/2006/relationships" r:embed="rId3"/>
          <a:srcRect/>
          <a:stretch>
            <a:fillRect t="-9000" b="-9000"/>
          </a:stretch>
        </a:blipFill>
      </dgm:spPr>
      <dgm:extLst>
        <a:ext uri="{E40237B7-FDA0-4F09-8148-C483321AD2D9}">
          <dgm14:cNvPr xmlns:dgm14="http://schemas.microsoft.com/office/drawing/2010/diagram" id="0" name="" descr="Вид на Москва-Веху из речки"/>
        </a:ext>
      </dgm:extLst>
    </dgm:pt>
  </dgm:ptLst>
  <dgm:cxnLst>
    <dgm:cxn modelId="{8DB4C20E-A115-47BD-8F42-6278A735FFFF}" type="presOf" srcId="{AB66E13C-3739-46F6-8FEF-40C55A2BBD71}" destId="{94189401-FFCB-4A75-A256-D7885E7E7649}" srcOrd="0" destOrd="0" presId="urn:microsoft.com/office/officeart/2005/8/layout/pList2"/>
    <dgm:cxn modelId="{E38E2A6A-0A53-47D1-B9B7-78EE260DFAB7}" type="presOf" srcId="{0E04E7B4-FD8D-4242-A792-965E021A89EA}" destId="{43F67571-CC6D-43A9-B8CF-3AF1AFDAEC32}" srcOrd="0" destOrd="0" presId="urn:microsoft.com/office/officeart/2005/8/layout/pList2"/>
    <dgm:cxn modelId="{6CA8ED72-CECD-48E4-B4CE-11199C36D1BB}" srcId="{455FD8EB-350D-40A7-A608-EAC2F7A9B4B2}" destId="{AB66E13C-3739-46F6-8FEF-40C55A2BBD71}" srcOrd="0" destOrd="0" parTransId="{5871E26D-3812-4DF9-9ABB-58728E7AE50E}" sibTransId="{0E04E7B4-FD8D-4242-A792-965E021A89EA}"/>
    <dgm:cxn modelId="{6FAF168A-0191-4F06-AEA2-A3A3D3A1DFE5}" type="presOf" srcId="{4CC96799-49E8-489A-9061-1346C50A1612}" destId="{4FE816B5-F18A-47EC-95EF-0D4B0DA329E5}" srcOrd="0" destOrd="0" presId="urn:microsoft.com/office/officeart/2005/8/layout/pList2"/>
    <dgm:cxn modelId="{AB1A148E-B6B7-480D-B068-23C9C6CB4E95}" type="presOf" srcId="{455FD8EB-350D-40A7-A608-EAC2F7A9B4B2}" destId="{EE4735D2-0807-45AE-A293-326C5DDA1D93}" srcOrd="0" destOrd="0" presId="urn:microsoft.com/office/officeart/2005/8/layout/pList2"/>
    <dgm:cxn modelId="{A18CFDA5-3DB2-4A7F-8BD1-D962B24B3C5C}" srcId="{455FD8EB-350D-40A7-A608-EAC2F7A9B4B2}" destId="{4CC96799-49E8-489A-9061-1346C50A1612}" srcOrd="2" destOrd="0" parTransId="{8E59F6A0-A185-4048-9494-4C130B8239CE}" sibTransId="{CABA90DA-0493-458A-B59D-A14D89D39B5C}"/>
    <dgm:cxn modelId="{E260EDCA-1542-406D-9386-3658723AB78B}" type="presOf" srcId="{7542BFF3-8DBB-460C-9AB5-BB486504519F}" destId="{B6C1568A-51E0-4E47-B847-034A5671CA07}" srcOrd="0" destOrd="0" presId="urn:microsoft.com/office/officeart/2005/8/layout/pList2"/>
    <dgm:cxn modelId="{5B0765D4-734C-4D10-970E-92C4B7B14CC7}" type="presOf" srcId="{5CA2C172-338B-4740-972F-BB287EEF240D}" destId="{8B5D63A9-39B5-4E4F-88DC-D17827185B87}" srcOrd="0" destOrd="0" presId="urn:microsoft.com/office/officeart/2005/8/layout/pList2"/>
    <dgm:cxn modelId="{4CED5BE8-E59C-4683-91F6-5B96C2583330}" srcId="{455FD8EB-350D-40A7-A608-EAC2F7A9B4B2}" destId="{5CA2C172-338B-4740-972F-BB287EEF240D}" srcOrd="1" destOrd="0" parTransId="{7D524088-9BA3-4EB2-B2C3-E0FF7E15419E}" sibTransId="{7542BFF3-8DBB-460C-9AB5-BB486504519F}"/>
    <dgm:cxn modelId="{068FB52F-8F09-494A-9048-E23DAF5205C2}" type="presParOf" srcId="{EE4735D2-0807-45AE-A293-326C5DDA1D93}" destId="{1FCC5768-FB85-4F8A-8D08-5D6768F10507}" srcOrd="0" destOrd="0" presId="urn:microsoft.com/office/officeart/2005/8/layout/pList2"/>
    <dgm:cxn modelId="{847360C1-6255-4AE7-9BC0-C82A104BB2E2}" type="presParOf" srcId="{EE4735D2-0807-45AE-A293-326C5DDA1D93}" destId="{D386B5C8-6A99-45CF-A3BE-232CB3E1D0C9}" srcOrd="1" destOrd="0" presId="urn:microsoft.com/office/officeart/2005/8/layout/pList2"/>
    <dgm:cxn modelId="{4952A81C-3C9F-42ED-A439-601720DB05F1}" type="presParOf" srcId="{D386B5C8-6A99-45CF-A3BE-232CB3E1D0C9}" destId="{1F126CD4-5CC3-4C8B-B341-954B075896BA}" srcOrd="0" destOrd="0" presId="urn:microsoft.com/office/officeart/2005/8/layout/pList2"/>
    <dgm:cxn modelId="{D2BF8214-870C-4260-93DE-B086D3A7F84C}" type="presParOf" srcId="{1F126CD4-5CC3-4C8B-B341-954B075896BA}" destId="{94189401-FFCB-4A75-A256-D7885E7E7649}" srcOrd="0" destOrd="0" presId="urn:microsoft.com/office/officeart/2005/8/layout/pList2"/>
    <dgm:cxn modelId="{65BAE1E2-1AF5-442E-9FA2-2239DC8B5BBC}" type="presParOf" srcId="{1F126CD4-5CC3-4C8B-B341-954B075896BA}" destId="{8F1E1BC5-40F5-4F7A-B94B-785B917B8842}" srcOrd="1" destOrd="0" presId="urn:microsoft.com/office/officeart/2005/8/layout/pList2"/>
    <dgm:cxn modelId="{19F5230B-2FEB-4785-833E-E49D67ECED6D}" type="presParOf" srcId="{1F126CD4-5CC3-4C8B-B341-954B075896BA}" destId="{3F639425-CEE5-488F-AD0E-37D4A29ABCEE}" srcOrd="2" destOrd="0" presId="urn:microsoft.com/office/officeart/2005/8/layout/pList2"/>
    <dgm:cxn modelId="{8B555F5D-0084-4053-BD2E-FD81247A7C99}" type="presParOf" srcId="{D386B5C8-6A99-45CF-A3BE-232CB3E1D0C9}" destId="{43F67571-CC6D-43A9-B8CF-3AF1AFDAEC32}" srcOrd="1" destOrd="0" presId="urn:microsoft.com/office/officeart/2005/8/layout/pList2"/>
    <dgm:cxn modelId="{29F8A4A9-E71E-4495-9FDD-A2BB067D49B2}" type="presParOf" srcId="{D386B5C8-6A99-45CF-A3BE-232CB3E1D0C9}" destId="{E8A2C071-07DA-4D49-ABBF-4C3E01AC20DB}" srcOrd="2" destOrd="0" presId="urn:microsoft.com/office/officeart/2005/8/layout/pList2"/>
    <dgm:cxn modelId="{60D627A2-D57B-4227-9DE0-8C2574C7C6AF}" type="presParOf" srcId="{E8A2C071-07DA-4D49-ABBF-4C3E01AC20DB}" destId="{8B5D63A9-39B5-4E4F-88DC-D17827185B87}" srcOrd="0" destOrd="0" presId="urn:microsoft.com/office/officeart/2005/8/layout/pList2"/>
    <dgm:cxn modelId="{9FE3642D-C4BA-4643-9F7F-A11EC898164D}" type="presParOf" srcId="{E8A2C071-07DA-4D49-ABBF-4C3E01AC20DB}" destId="{F201CB12-0622-4D3A-A420-75BF6A90DEA1}" srcOrd="1" destOrd="0" presId="urn:microsoft.com/office/officeart/2005/8/layout/pList2"/>
    <dgm:cxn modelId="{57173898-2A76-4757-ACB8-29423ED54B8E}" type="presParOf" srcId="{E8A2C071-07DA-4D49-ABBF-4C3E01AC20DB}" destId="{37D60B00-BB2C-4F2E-BC56-0D332791182E}" srcOrd="2" destOrd="0" presId="urn:microsoft.com/office/officeart/2005/8/layout/pList2"/>
    <dgm:cxn modelId="{CE60FCE3-2B3A-4747-A577-020B74EBDE5F}" type="presParOf" srcId="{D386B5C8-6A99-45CF-A3BE-232CB3E1D0C9}" destId="{B6C1568A-51E0-4E47-B847-034A5671CA07}" srcOrd="3" destOrd="0" presId="urn:microsoft.com/office/officeart/2005/8/layout/pList2"/>
    <dgm:cxn modelId="{7BC3230D-83ED-4354-91DA-56E1248575B5}" type="presParOf" srcId="{D386B5C8-6A99-45CF-A3BE-232CB3E1D0C9}" destId="{4D6C9F58-601B-4CFC-A737-332E2A08C8F8}" srcOrd="4" destOrd="0" presId="urn:microsoft.com/office/officeart/2005/8/layout/pList2"/>
    <dgm:cxn modelId="{8231E9B6-BC2C-433F-995B-E91D5093986A}" type="presParOf" srcId="{4D6C9F58-601B-4CFC-A737-332E2A08C8F8}" destId="{4FE816B5-F18A-47EC-95EF-0D4B0DA329E5}" srcOrd="0" destOrd="0" presId="urn:microsoft.com/office/officeart/2005/8/layout/pList2"/>
    <dgm:cxn modelId="{5AF69E7A-A4B9-425A-81D3-D535265C0994}" type="presParOf" srcId="{4D6C9F58-601B-4CFC-A737-332E2A08C8F8}" destId="{B1615A25-D4ED-40D3-AA1A-8F982FC00AF2}" srcOrd="1" destOrd="0" presId="urn:microsoft.com/office/officeart/2005/8/layout/pList2"/>
    <dgm:cxn modelId="{5CFB967D-824C-4C57-A968-DF30817EC644}" type="presParOf" srcId="{4D6C9F58-601B-4CFC-A737-332E2A08C8F8}" destId="{DDDFF522-F073-4CE3-BE02-8E7D97AE530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B775C9-0102-473A-860E-924102084FB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ru-RU"/>
        </a:p>
      </dgm:t>
    </dgm:pt>
    <dgm:pt modelId="{B5E73653-2A63-4E5B-B893-34438A489253}">
      <dgm:prSet phldrT="[Текст]"/>
      <dgm:spPr/>
      <dgm:t>
        <a:bodyPr/>
        <a:lstStyle/>
        <a:p>
          <a:r>
            <a:rPr lang="ru-RU" dirty="0" err="1"/>
            <a:t>religion</a:t>
          </a:r>
          <a:endParaRPr lang="ru-RU" dirty="0"/>
        </a:p>
      </dgm:t>
    </dgm:pt>
    <dgm:pt modelId="{F73693BC-BB6A-4821-80FD-5781DD5F62D0}" type="parTrans" cxnId="{B37889E2-198F-4B3B-A342-3FA7E5826B3B}">
      <dgm:prSet/>
      <dgm:spPr/>
      <dgm:t>
        <a:bodyPr/>
        <a:lstStyle/>
        <a:p>
          <a:endParaRPr lang="ru-RU"/>
        </a:p>
      </dgm:t>
    </dgm:pt>
    <dgm:pt modelId="{5B1342B6-9245-459D-B64B-FC35D0934F84}" type="sibTrans" cxnId="{B37889E2-198F-4B3B-A342-3FA7E5826B3B}">
      <dgm:prSet/>
      <dgm:spPr/>
      <dgm:t>
        <a:bodyPr/>
        <a:lstStyle/>
        <a:p>
          <a:endParaRPr lang="ru-RU"/>
        </a:p>
      </dgm:t>
    </dgm:pt>
    <dgm:pt modelId="{57319EBC-41E5-4584-BCAC-27E051C7E66B}">
      <dgm:prSet phldrT="[Текст]"/>
      <dgm:spPr/>
      <dgm:t>
        <a:bodyPr/>
        <a:lstStyle/>
        <a:p>
          <a:r>
            <a:rPr lang="ru-RU" dirty="0" err="1"/>
            <a:t>culture</a:t>
          </a:r>
          <a:endParaRPr lang="ru-RU" dirty="0"/>
        </a:p>
      </dgm:t>
    </dgm:pt>
    <dgm:pt modelId="{8561BB3F-5AEA-407F-A35D-F381D9FB29EE}" type="parTrans" cxnId="{5D79A263-4B44-4ACB-91F3-96054F790C89}">
      <dgm:prSet/>
      <dgm:spPr/>
      <dgm:t>
        <a:bodyPr/>
        <a:lstStyle/>
        <a:p>
          <a:endParaRPr lang="ru-RU"/>
        </a:p>
      </dgm:t>
    </dgm:pt>
    <dgm:pt modelId="{E27E234E-4902-4CFC-8125-E51DA8DD0A77}" type="sibTrans" cxnId="{5D79A263-4B44-4ACB-91F3-96054F790C89}">
      <dgm:prSet/>
      <dgm:spPr/>
      <dgm:t>
        <a:bodyPr/>
        <a:lstStyle/>
        <a:p>
          <a:endParaRPr lang="ru-RU"/>
        </a:p>
      </dgm:t>
    </dgm:pt>
    <dgm:pt modelId="{EE85EB92-1C24-4E0C-8727-2BB290C1AA2D}">
      <dgm:prSet phldrT="[Текст]"/>
      <dgm:spPr/>
      <dgm:t>
        <a:bodyPr/>
        <a:lstStyle/>
        <a:p>
          <a:r>
            <a:rPr lang="ru-RU" dirty="0" err="1"/>
            <a:t>poli</a:t>
          </a:r>
          <a:r>
            <a:rPr lang="en-US" dirty="0"/>
            <a:t>c</a:t>
          </a:r>
          <a:r>
            <a:rPr lang="ru-RU" dirty="0"/>
            <a:t>у</a:t>
          </a:r>
        </a:p>
      </dgm:t>
    </dgm:pt>
    <dgm:pt modelId="{027C8359-A2BE-4352-A8F0-EEC210860FA5}" type="parTrans" cxnId="{A3CEA495-72CB-4058-B124-3997D42C05B3}">
      <dgm:prSet/>
      <dgm:spPr/>
      <dgm:t>
        <a:bodyPr/>
        <a:lstStyle/>
        <a:p>
          <a:endParaRPr lang="ru-RU"/>
        </a:p>
      </dgm:t>
    </dgm:pt>
    <dgm:pt modelId="{BD4349F6-827A-4C27-8230-FD93F67C17FD}" type="sibTrans" cxnId="{A3CEA495-72CB-4058-B124-3997D42C05B3}">
      <dgm:prSet/>
      <dgm:spPr/>
      <dgm:t>
        <a:bodyPr/>
        <a:lstStyle/>
        <a:p>
          <a:endParaRPr lang="ru-RU"/>
        </a:p>
      </dgm:t>
    </dgm:pt>
    <dgm:pt modelId="{267955FC-8B1A-4E84-A49F-8957ECF90C31}">
      <dgm:prSet phldrT="[Текст]"/>
      <dgm:spPr/>
      <dgm:t>
        <a:bodyPr/>
        <a:lstStyle/>
        <a:p>
          <a:r>
            <a:rPr lang="ru-RU" dirty="0" err="1"/>
            <a:t>econom</a:t>
          </a:r>
          <a:r>
            <a:rPr lang="en-US" dirty="0"/>
            <a:t>y</a:t>
          </a:r>
          <a:endParaRPr lang="ru-RU" dirty="0"/>
        </a:p>
      </dgm:t>
    </dgm:pt>
    <dgm:pt modelId="{3EA57DAF-416F-4AC5-A61B-39D6D74BCBD9}" type="parTrans" cxnId="{10F6C0C0-243F-4DF4-B276-E9AFEAE9DE46}">
      <dgm:prSet/>
      <dgm:spPr/>
      <dgm:t>
        <a:bodyPr/>
        <a:lstStyle/>
        <a:p>
          <a:endParaRPr lang="ru-RU"/>
        </a:p>
      </dgm:t>
    </dgm:pt>
    <dgm:pt modelId="{180812FC-D946-4949-87F0-F097E5720109}" type="sibTrans" cxnId="{10F6C0C0-243F-4DF4-B276-E9AFEAE9DE46}">
      <dgm:prSet/>
      <dgm:spPr/>
      <dgm:t>
        <a:bodyPr/>
        <a:lstStyle/>
        <a:p>
          <a:endParaRPr lang="ru-RU"/>
        </a:p>
      </dgm:t>
    </dgm:pt>
    <dgm:pt modelId="{B568ECAF-5F47-4500-95D9-462F453715D0}" type="pres">
      <dgm:prSet presAssocID="{F5B775C9-0102-473A-860E-924102084FBC}" presName="linear" presStyleCnt="0">
        <dgm:presLayoutVars>
          <dgm:dir/>
          <dgm:animLvl val="lvl"/>
          <dgm:resizeHandles val="exact"/>
        </dgm:presLayoutVars>
      </dgm:prSet>
      <dgm:spPr/>
    </dgm:pt>
    <dgm:pt modelId="{D9BF4DFB-7AC1-4D2A-985A-58D3B874B51F}" type="pres">
      <dgm:prSet presAssocID="{B5E73653-2A63-4E5B-B893-34438A489253}" presName="parentLin" presStyleCnt="0"/>
      <dgm:spPr/>
    </dgm:pt>
    <dgm:pt modelId="{9271867F-3907-4AF4-85BC-7F800E18A6DA}" type="pres">
      <dgm:prSet presAssocID="{B5E73653-2A63-4E5B-B893-34438A489253}" presName="parentLeftMargin" presStyleLbl="node1" presStyleIdx="0" presStyleCnt="4"/>
      <dgm:spPr/>
    </dgm:pt>
    <dgm:pt modelId="{7610A8F9-D64A-4D00-8719-CE888B575A7F}" type="pres">
      <dgm:prSet presAssocID="{B5E73653-2A63-4E5B-B893-34438A489253}" presName="parentText" presStyleLbl="node1" presStyleIdx="0" presStyleCnt="4">
        <dgm:presLayoutVars>
          <dgm:chMax val="0"/>
          <dgm:bulletEnabled val="1"/>
        </dgm:presLayoutVars>
      </dgm:prSet>
      <dgm:spPr/>
    </dgm:pt>
    <dgm:pt modelId="{2A3787B8-B5E4-46A9-9321-B818E2B076A0}" type="pres">
      <dgm:prSet presAssocID="{B5E73653-2A63-4E5B-B893-34438A489253}" presName="negativeSpace" presStyleCnt="0"/>
      <dgm:spPr/>
    </dgm:pt>
    <dgm:pt modelId="{333522E2-5CC5-4A83-A6E7-6C317A0BA419}" type="pres">
      <dgm:prSet presAssocID="{B5E73653-2A63-4E5B-B893-34438A489253}" presName="childText" presStyleLbl="conFgAcc1" presStyleIdx="0" presStyleCnt="4">
        <dgm:presLayoutVars>
          <dgm:bulletEnabled val="1"/>
        </dgm:presLayoutVars>
      </dgm:prSet>
      <dgm:spPr/>
    </dgm:pt>
    <dgm:pt modelId="{4061F4A6-31DF-4F0E-9659-10B58540F7B9}" type="pres">
      <dgm:prSet presAssocID="{5B1342B6-9245-459D-B64B-FC35D0934F84}" presName="spaceBetweenRectangles" presStyleCnt="0"/>
      <dgm:spPr/>
    </dgm:pt>
    <dgm:pt modelId="{A93680CA-44B9-47CE-AEDA-0CD4E0B35E8E}" type="pres">
      <dgm:prSet presAssocID="{57319EBC-41E5-4584-BCAC-27E051C7E66B}" presName="parentLin" presStyleCnt="0"/>
      <dgm:spPr/>
    </dgm:pt>
    <dgm:pt modelId="{F143E0D9-EF4B-4449-9416-75759B8818AF}" type="pres">
      <dgm:prSet presAssocID="{57319EBC-41E5-4584-BCAC-27E051C7E66B}" presName="parentLeftMargin" presStyleLbl="node1" presStyleIdx="0" presStyleCnt="4"/>
      <dgm:spPr/>
    </dgm:pt>
    <dgm:pt modelId="{8BCCE955-1E84-4752-86AC-05D140AF7DFB}" type="pres">
      <dgm:prSet presAssocID="{57319EBC-41E5-4584-BCAC-27E051C7E66B}" presName="parentText" presStyleLbl="node1" presStyleIdx="1" presStyleCnt="4">
        <dgm:presLayoutVars>
          <dgm:chMax val="0"/>
          <dgm:bulletEnabled val="1"/>
        </dgm:presLayoutVars>
      </dgm:prSet>
      <dgm:spPr/>
    </dgm:pt>
    <dgm:pt modelId="{52899B23-E39F-4EDC-B5B4-CC2992BFC191}" type="pres">
      <dgm:prSet presAssocID="{57319EBC-41E5-4584-BCAC-27E051C7E66B}" presName="negativeSpace" presStyleCnt="0"/>
      <dgm:spPr/>
    </dgm:pt>
    <dgm:pt modelId="{3FE3B06C-A640-4BDA-9836-610317396843}" type="pres">
      <dgm:prSet presAssocID="{57319EBC-41E5-4584-BCAC-27E051C7E66B}" presName="childText" presStyleLbl="conFgAcc1" presStyleIdx="1" presStyleCnt="4">
        <dgm:presLayoutVars>
          <dgm:bulletEnabled val="1"/>
        </dgm:presLayoutVars>
      </dgm:prSet>
      <dgm:spPr/>
    </dgm:pt>
    <dgm:pt modelId="{AFD1AC07-8C9B-4843-AC50-87B8A1FA56D3}" type="pres">
      <dgm:prSet presAssocID="{E27E234E-4902-4CFC-8125-E51DA8DD0A77}" presName="spaceBetweenRectangles" presStyleCnt="0"/>
      <dgm:spPr/>
    </dgm:pt>
    <dgm:pt modelId="{37E1C4E4-73A7-4A14-96E7-7DDFEDD5F2F8}" type="pres">
      <dgm:prSet presAssocID="{EE85EB92-1C24-4E0C-8727-2BB290C1AA2D}" presName="parentLin" presStyleCnt="0"/>
      <dgm:spPr/>
    </dgm:pt>
    <dgm:pt modelId="{C31DC23A-430D-45A4-8293-EDC25B31CDFD}" type="pres">
      <dgm:prSet presAssocID="{EE85EB92-1C24-4E0C-8727-2BB290C1AA2D}" presName="parentLeftMargin" presStyleLbl="node1" presStyleIdx="1" presStyleCnt="4"/>
      <dgm:spPr/>
    </dgm:pt>
    <dgm:pt modelId="{01336678-BAEF-4638-80B1-1B1C3109655B}" type="pres">
      <dgm:prSet presAssocID="{EE85EB92-1C24-4E0C-8727-2BB290C1AA2D}" presName="parentText" presStyleLbl="node1" presStyleIdx="2" presStyleCnt="4">
        <dgm:presLayoutVars>
          <dgm:chMax val="0"/>
          <dgm:bulletEnabled val="1"/>
        </dgm:presLayoutVars>
      </dgm:prSet>
      <dgm:spPr/>
    </dgm:pt>
    <dgm:pt modelId="{30996CA0-ECDD-46CC-B87A-13C88AB7D038}" type="pres">
      <dgm:prSet presAssocID="{EE85EB92-1C24-4E0C-8727-2BB290C1AA2D}" presName="negativeSpace" presStyleCnt="0"/>
      <dgm:spPr/>
    </dgm:pt>
    <dgm:pt modelId="{84079A57-69BB-4044-9E51-85A73C0FE56D}" type="pres">
      <dgm:prSet presAssocID="{EE85EB92-1C24-4E0C-8727-2BB290C1AA2D}" presName="childText" presStyleLbl="conFgAcc1" presStyleIdx="2" presStyleCnt="4">
        <dgm:presLayoutVars>
          <dgm:bulletEnabled val="1"/>
        </dgm:presLayoutVars>
      </dgm:prSet>
      <dgm:spPr/>
    </dgm:pt>
    <dgm:pt modelId="{B0DAA9EA-A94C-4F71-9896-454D7A8420FE}" type="pres">
      <dgm:prSet presAssocID="{BD4349F6-827A-4C27-8230-FD93F67C17FD}" presName="spaceBetweenRectangles" presStyleCnt="0"/>
      <dgm:spPr/>
    </dgm:pt>
    <dgm:pt modelId="{8C6BD858-3004-4858-8BDD-958D4AD9C188}" type="pres">
      <dgm:prSet presAssocID="{267955FC-8B1A-4E84-A49F-8957ECF90C31}" presName="parentLin" presStyleCnt="0"/>
      <dgm:spPr/>
    </dgm:pt>
    <dgm:pt modelId="{9F7C75BB-4273-4FD4-B931-FB77B3F52E5D}" type="pres">
      <dgm:prSet presAssocID="{267955FC-8B1A-4E84-A49F-8957ECF90C31}" presName="parentLeftMargin" presStyleLbl="node1" presStyleIdx="2" presStyleCnt="4"/>
      <dgm:spPr/>
    </dgm:pt>
    <dgm:pt modelId="{6A263A4C-12C4-403F-B8FF-017F8C10216B}" type="pres">
      <dgm:prSet presAssocID="{267955FC-8B1A-4E84-A49F-8957ECF90C31}" presName="parentText" presStyleLbl="node1" presStyleIdx="3" presStyleCnt="4">
        <dgm:presLayoutVars>
          <dgm:chMax val="0"/>
          <dgm:bulletEnabled val="1"/>
        </dgm:presLayoutVars>
      </dgm:prSet>
      <dgm:spPr/>
    </dgm:pt>
    <dgm:pt modelId="{6E27D79D-1445-42D2-B0D5-6B87498FAD74}" type="pres">
      <dgm:prSet presAssocID="{267955FC-8B1A-4E84-A49F-8957ECF90C31}" presName="negativeSpace" presStyleCnt="0"/>
      <dgm:spPr/>
    </dgm:pt>
    <dgm:pt modelId="{4C00D8CD-A7E4-42D0-AC0B-118ED7D8BD2E}" type="pres">
      <dgm:prSet presAssocID="{267955FC-8B1A-4E84-A49F-8957ECF90C31}" presName="childText" presStyleLbl="conFgAcc1" presStyleIdx="3" presStyleCnt="4">
        <dgm:presLayoutVars>
          <dgm:bulletEnabled val="1"/>
        </dgm:presLayoutVars>
      </dgm:prSet>
      <dgm:spPr/>
    </dgm:pt>
  </dgm:ptLst>
  <dgm:cxnLst>
    <dgm:cxn modelId="{10897B37-A97F-4267-A18F-5FB0D99E8E92}" type="presOf" srcId="{267955FC-8B1A-4E84-A49F-8957ECF90C31}" destId="{6A263A4C-12C4-403F-B8FF-017F8C10216B}" srcOrd="1" destOrd="0" presId="urn:microsoft.com/office/officeart/2005/8/layout/list1"/>
    <dgm:cxn modelId="{FBDB3840-57AE-49B9-A45F-FD9984A408E3}" type="presOf" srcId="{B5E73653-2A63-4E5B-B893-34438A489253}" destId="{9271867F-3907-4AF4-85BC-7F800E18A6DA}" srcOrd="0" destOrd="0" presId="urn:microsoft.com/office/officeart/2005/8/layout/list1"/>
    <dgm:cxn modelId="{5D79A263-4B44-4ACB-91F3-96054F790C89}" srcId="{F5B775C9-0102-473A-860E-924102084FBC}" destId="{57319EBC-41E5-4584-BCAC-27E051C7E66B}" srcOrd="1" destOrd="0" parTransId="{8561BB3F-5AEA-407F-A35D-F381D9FB29EE}" sibTransId="{E27E234E-4902-4CFC-8125-E51DA8DD0A77}"/>
    <dgm:cxn modelId="{5C48EE82-521C-44FA-84B4-C656D0BF8579}" type="presOf" srcId="{F5B775C9-0102-473A-860E-924102084FBC}" destId="{B568ECAF-5F47-4500-95D9-462F453715D0}" srcOrd="0" destOrd="0" presId="urn:microsoft.com/office/officeart/2005/8/layout/list1"/>
    <dgm:cxn modelId="{A3CEA495-72CB-4058-B124-3997D42C05B3}" srcId="{F5B775C9-0102-473A-860E-924102084FBC}" destId="{EE85EB92-1C24-4E0C-8727-2BB290C1AA2D}" srcOrd="2" destOrd="0" parTransId="{027C8359-A2BE-4352-A8F0-EEC210860FA5}" sibTransId="{BD4349F6-827A-4C27-8230-FD93F67C17FD}"/>
    <dgm:cxn modelId="{39713598-B568-474A-B0F9-FCA78FF095F5}" type="presOf" srcId="{267955FC-8B1A-4E84-A49F-8957ECF90C31}" destId="{9F7C75BB-4273-4FD4-B931-FB77B3F52E5D}" srcOrd="0" destOrd="0" presId="urn:microsoft.com/office/officeart/2005/8/layout/list1"/>
    <dgm:cxn modelId="{D3111A9A-BB56-4D05-A9B4-FA23B3CC43C4}" type="presOf" srcId="{EE85EB92-1C24-4E0C-8727-2BB290C1AA2D}" destId="{01336678-BAEF-4638-80B1-1B1C3109655B}" srcOrd="1" destOrd="0" presId="urn:microsoft.com/office/officeart/2005/8/layout/list1"/>
    <dgm:cxn modelId="{A71C8CB1-0257-42C7-8901-BF651231200B}" type="presOf" srcId="{EE85EB92-1C24-4E0C-8727-2BB290C1AA2D}" destId="{C31DC23A-430D-45A4-8293-EDC25B31CDFD}" srcOrd="0" destOrd="0" presId="urn:microsoft.com/office/officeart/2005/8/layout/list1"/>
    <dgm:cxn modelId="{F5C2BBBF-53D4-4D53-A7F3-41B59CF362CF}" type="presOf" srcId="{57319EBC-41E5-4584-BCAC-27E051C7E66B}" destId="{F143E0D9-EF4B-4449-9416-75759B8818AF}" srcOrd="0" destOrd="0" presId="urn:microsoft.com/office/officeart/2005/8/layout/list1"/>
    <dgm:cxn modelId="{10F6C0C0-243F-4DF4-B276-E9AFEAE9DE46}" srcId="{F5B775C9-0102-473A-860E-924102084FBC}" destId="{267955FC-8B1A-4E84-A49F-8957ECF90C31}" srcOrd="3" destOrd="0" parTransId="{3EA57DAF-416F-4AC5-A61B-39D6D74BCBD9}" sibTransId="{180812FC-D946-4949-87F0-F097E5720109}"/>
    <dgm:cxn modelId="{43BB84CB-0ABC-46D7-8D88-F9738273B9B1}" type="presOf" srcId="{57319EBC-41E5-4584-BCAC-27E051C7E66B}" destId="{8BCCE955-1E84-4752-86AC-05D140AF7DFB}" srcOrd="1" destOrd="0" presId="urn:microsoft.com/office/officeart/2005/8/layout/list1"/>
    <dgm:cxn modelId="{82CEF7E1-560C-457D-B526-47598B0CC6D1}" type="presOf" srcId="{B5E73653-2A63-4E5B-B893-34438A489253}" destId="{7610A8F9-D64A-4D00-8719-CE888B575A7F}" srcOrd="1" destOrd="0" presId="urn:microsoft.com/office/officeart/2005/8/layout/list1"/>
    <dgm:cxn modelId="{B37889E2-198F-4B3B-A342-3FA7E5826B3B}" srcId="{F5B775C9-0102-473A-860E-924102084FBC}" destId="{B5E73653-2A63-4E5B-B893-34438A489253}" srcOrd="0" destOrd="0" parTransId="{F73693BC-BB6A-4821-80FD-5781DD5F62D0}" sibTransId="{5B1342B6-9245-459D-B64B-FC35D0934F84}"/>
    <dgm:cxn modelId="{40841140-6E10-4E8A-B57E-3C9CB9725BC7}" type="presParOf" srcId="{B568ECAF-5F47-4500-95D9-462F453715D0}" destId="{D9BF4DFB-7AC1-4D2A-985A-58D3B874B51F}" srcOrd="0" destOrd="0" presId="urn:microsoft.com/office/officeart/2005/8/layout/list1"/>
    <dgm:cxn modelId="{825B737C-A2C4-46EC-895E-A86E60040891}" type="presParOf" srcId="{D9BF4DFB-7AC1-4D2A-985A-58D3B874B51F}" destId="{9271867F-3907-4AF4-85BC-7F800E18A6DA}" srcOrd="0" destOrd="0" presId="urn:microsoft.com/office/officeart/2005/8/layout/list1"/>
    <dgm:cxn modelId="{13BA9B6B-46A0-491C-AD5A-0A9F1C986E0F}" type="presParOf" srcId="{D9BF4DFB-7AC1-4D2A-985A-58D3B874B51F}" destId="{7610A8F9-D64A-4D00-8719-CE888B575A7F}" srcOrd="1" destOrd="0" presId="urn:microsoft.com/office/officeart/2005/8/layout/list1"/>
    <dgm:cxn modelId="{5319F992-5831-47B2-B95B-C588E18C140E}" type="presParOf" srcId="{B568ECAF-5F47-4500-95D9-462F453715D0}" destId="{2A3787B8-B5E4-46A9-9321-B818E2B076A0}" srcOrd="1" destOrd="0" presId="urn:microsoft.com/office/officeart/2005/8/layout/list1"/>
    <dgm:cxn modelId="{91E19C73-DC39-42A9-85B7-A3CEAD824CD8}" type="presParOf" srcId="{B568ECAF-5F47-4500-95D9-462F453715D0}" destId="{333522E2-5CC5-4A83-A6E7-6C317A0BA419}" srcOrd="2" destOrd="0" presId="urn:microsoft.com/office/officeart/2005/8/layout/list1"/>
    <dgm:cxn modelId="{1DDDB0E8-7544-4918-819F-3A3AC45BDF5C}" type="presParOf" srcId="{B568ECAF-5F47-4500-95D9-462F453715D0}" destId="{4061F4A6-31DF-4F0E-9659-10B58540F7B9}" srcOrd="3" destOrd="0" presId="urn:microsoft.com/office/officeart/2005/8/layout/list1"/>
    <dgm:cxn modelId="{06A8B25D-EEC2-477D-B971-5DBD4409CB8A}" type="presParOf" srcId="{B568ECAF-5F47-4500-95D9-462F453715D0}" destId="{A93680CA-44B9-47CE-AEDA-0CD4E0B35E8E}" srcOrd="4" destOrd="0" presId="urn:microsoft.com/office/officeart/2005/8/layout/list1"/>
    <dgm:cxn modelId="{62F0E760-E1C5-4084-BD5A-CAF83AEABA0C}" type="presParOf" srcId="{A93680CA-44B9-47CE-AEDA-0CD4E0B35E8E}" destId="{F143E0D9-EF4B-4449-9416-75759B8818AF}" srcOrd="0" destOrd="0" presId="urn:microsoft.com/office/officeart/2005/8/layout/list1"/>
    <dgm:cxn modelId="{26E27D1E-E94A-43FE-A012-600BCF68B990}" type="presParOf" srcId="{A93680CA-44B9-47CE-AEDA-0CD4E0B35E8E}" destId="{8BCCE955-1E84-4752-86AC-05D140AF7DFB}" srcOrd="1" destOrd="0" presId="urn:microsoft.com/office/officeart/2005/8/layout/list1"/>
    <dgm:cxn modelId="{F9F4AB4E-D673-49A5-BED2-AA74537203AB}" type="presParOf" srcId="{B568ECAF-5F47-4500-95D9-462F453715D0}" destId="{52899B23-E39F-4EDC-B5B4-CC2992BFC191}" srcOrd="5" destOrd="0" presId="urn:microsoft.com/office/officeart/2005/8/layout/list1"/>
    <dgm:cxn modelId="{715EFC9B-4BC2-4C11-91AA-041A71B22B91}" type="presParOf" srcId="{B568ECAF-5F47-4500-95D9-462F453715D0}" destId="{3FE3B06C-A640-4BDA-9836-610317396843}" srcOrd="6" destOrd="0" presId="urn:microsoft.com/office/officeart/2005/8/layout/list1"/>
    <dgm:cxn modelId="{0A3E3D88-8013-457A-9032-2134C2095589}" type="presParOf" srcId="{B568ECAF-5F47-4500-95D9-462F453715D0}" destId="{AFD1AC07-8C9B-4843-AC50-87B8A1FA56D3}" srcOrd="7" destOrd="0" presId="urn:microsoft.com/office/officeart/2005/8/layout/list1"/>
    <dgm:cxn modelId="{0F4791AA-F5F0-4DFD-B20E-30F4EC924DCF}" type="presParOf" srcId="{B568ECAF-5F47-4500-95D9-462F453715D0}" destId="{37E1C4E4-73A7-4A14-96E7-7DDFEDD5F2F8}" srcOrd="8" destOrd="0" presId="urn:microsoft.com/office/officeart/2005/8/layout/list1"/>
    <dgm:cxn modelId="{CDF5EBCC-E174-4111-B532-D0DE334EEE5F}" type="presParOf" srcId="{37E1C4E4-73A7-4A14-96E7-7DDFEDD5F2F8}" destId="{C31DC23A-430D-45A4-8293-EDC25B31CDFD}" srcOrd="0" destOrd="0" presId="urn:microsoft.com/office/officeart/2005/8/layout/list1"/>
    <dgm:cxn modelId="{AA36CFC6-83AD-4BD3-901A-1CCD1C3E3FEF}" type="presParOf" srcId="{37E1C4E4-73A7-4A14-96E7-7DDFEDD5F2F8}" destId="{01336678-BAEF-4638-80B1-1B1C3109655B}" srcOrd="1" destOrd="0" presId="urn:microsoft.com/office/officeart/2005/8/layout/list1"/>
    <dgm:cxn modelId="{46A755ED-6D76-4CF6-B2A9-F2C974B93145}" type="presParOf" srcId="{B568ECAF-5F47-4500-95D9-462F453715D0}" destId="{30996CA0-ECDD-46CC-B87A-13C88AB7D038}" srcOrd="9" destOrd="0" presId="urn:microsoft.com/office/officeart/2005/8/layout/list1"/>
    <dgm:cxn modelId="{3B317848-7A2C-494A-9B27-7F60FA7203CE}" type="presParOf" srcId="{B568ECAF-5F47-4500-95D9-462F453715D0}" destId="{84079A57-69BB-4044-9E51-85A73C0FE56D}" srcOrd="10" destOrd="0" presId="urn:microsoft.com/office/officeart/2005/8/layout/list1"/>
    <dgm:cxn modelId="{3D137601-352B-424E-822A-329A0F5BD5B5}" type="presParOf" srcId="{B568ECAF-5F47-4500-95D9-462F453715D0}" destId="{B0DAA9EA-A94C-4F71-9896-454D7A8420FE}" srcOrd="11" destOrd="0" presId="urn:microsoft.com/office/officeart/2005/8/layout/list1"/>
    <dgm:cxn modelId="{F54F17F8-29DC-4C89-A9BC-EF5138BAB012}" type="presParOf" srcId="{B568ECAF-5F47-4500-95D9-462F453715D0}" destId="{8C6BD858-3004-4858-8BDD-958D4AD9C188}" srcOrd="12" destOrd="0" presId="urn:microsoft.com/office/officeart/2005/8/layout/list1"/>
    <dgm:cxn modelId="{1FC181B0-9228-4D2E-9279-3DDB9ECC101D}" type="presParOf" srcId="{8C6BD858-3004-4858-8BDD-958D4AD9C188}" destId="{9F7C75BB-4273-4FD4-B931-FB77B3F52E5D}" srcOrd="0" destOrd="0" presId="urn:microsoft.com/office/officeart/2005/8/layout/list1"/>
    <dgm:cxn modelId="{52FBB255-1081-4269-844F-1B068A48CBEA}" type="presParOf" srcId="{8C6BD858-3004-4858-8BDD-958D4AD9C188}" destId="{6A263A4C-12C4-403F-B8FF-017F8C10216B}" srcOrd="1" destOrd="0" presId="urn:microsoft.com/office/officeart/2005/8/layout/list1"/>
    <dgm:cxn modelId="{BA826905-C0A3-4DD7-8298-1C9C2C3396C2}" type="presParOf" srcId="{B568ECAF-5F47-4500-95D9-462F453715D0}" destId="{6E27D79D-1445-42D2-B0D5-6B87498FAD74}" srcOrd="13" destOrd="0" presId="urn:microsoft.com/office/officeart/2005/8/layout/list1"/>
    <dgm:cxn modelId="{D78F6C95-32BA-495B-B651-08897969FFD5}" type="presParOf" srcId="{B568ECAF-5F47-4500-95D9-462F453715D0}" destId="{4C00D8CD-A7E4-42D0-AC0B-118ED7D8BD2E}"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530E79-8857-42C8-A96E-0E137FFE16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E5A95-51E5-48B5-AABD-C688FCC07A6C}">
      <dgm:prSet custT="1"/>
      <dgm:spPr/>
      <dgm:t>
        <a:bodyPr/>
        <a:lstStyle/>
        <a:p>
          <a:pPr algn="ctr"/>
          <a:r>
            <a:rPr lang="en-US" sz="2400" b="1" i="0" dirty="0"/>
            <a:t>5 major laws</a:t>
          </a:r>
          <a:endParaRPr lang="en-US" sz="2400" dirty="0"/>
        </a:p>
      </dgm:t>
    </dgm:pt>
    <dgm:pt modelId="{0CE0803F-625F-4F93-AC75-915C72E49080}" type="parTrans" cxnId="{B74A55D9-F41D-4B76-BBB3-4202B4267CB4}">
      <dgm:prSet/>
      <dgm:spPr/>
      <dgm:t>
        <a:bodyPr/>
        <a:lstStyle/>
        <a:p>
          <a:endParaRPr lang="en-US"/>
        </a:p>
      </dgm:t>
    </dgm:pt>
    <dgm:pt modelId="{044C4C9B-EFAE-4710-8C50-0C4C4E826C0A}" type="sibTrans" cxnId="{B74A55D9-F41D-4B76-BBB3-4202B4267CB4}">
      <dgm:prSet/>
      <dgm:spPr/>
      <dgm:t>
        <a:bodyPr/>
        <a:lstStyle/>
        <a:p>
          <a:endParaRPr lang="en-US"/>
        </a:p>
      </dgm:t>
    </dgm:pt>
    <dgm:pt modelId="{19A68898-B8D3-409B-B724-AB1B47EBBA8F}">
      <dgm:prSet custT="1"/>
      <dgm:spPr/>
      <dgm:t>
        <a:bodyPr/>
        <a:lstStyle/>
        <a:p>
          <a:r>
            <a:rPr lang="en-US" sz="2000" b="0" i="0" dirty="0"/>
            <a:t>linguistic homogeneity</a:t>
          </a:r>
          <a:r>
            <a:rPr lang="ru-RU" sz="2000" b="0" i="0" dirty="0"/>
            <a:t> (</a:t>
          </a:r>
          <a:r>
            <a:rPr lang="en-US" sz="2000" b="0" i="0" dirty="0"/>
            <a:t>we need a language that unites people)</a:t>
          </a:r>
          <a:endParaRPr lang="en-US" sz="2000" dirty="0"/>
        </a:p>
      </dgm:t>
    </dgm:pt>
    <dgm:pt modelId="{3EE6B07D-8A94-4BF8-AB93-710BF3898C91}" type="parTrans" cxnId="{D2665ECA-F199-4EA4-B61B-DAFC0B3E7F52}">
      <dgm:prSet/>
      <dgm:spPr/>
      <dgm:t>
        <a:bodyPr/>
        <a:lstStyle/>
        <a:p>
          <a:endParaRPr lang="en-US"/>
        </a:p>
      </dgm:t>
    </dgm:pt>
    <dgm:pt modelId="{9DC9246A-0E12-42EC-9D0D-929D47A0670A}" type="sibTrans" cxnId="{D2665ECA-F199-4EA4-B61B-DAFC0B3E7F52}">
      <dgm:prSet/>
      <dgm:spPr/>
      <dgm:t>
        <a:bodyPr/>
        <a:lstStyle/>
        <a:p>
          <a:endParaRPr lang="en-US"/>
        </a:p>
      </dgm:t>
    </dgm:pt>
    <dgm:pt modelId="{EF3B5DBA-A7E1-4A49-8437-2775A43038E9}">
      <dgm:prSet custT="1"/>
      <dgm:spPr/>
      <dgm:t>
        <a:bodyPr/>
        <a:lstStyle/>
        <a:p>
          <a:r>
            <a:rPr lang="en-US" sz="2000" b="0" i="0" dirty="0"/>
            <a:t>the political sovereignty</a:t>
          </a:r>
          <a:r>
            <a:rPr lang="ru-RU" sz="2000" b="0" i="0" dirty="0"/>
            <a:t>, </a:t>
          </a:r>
          <a:r>
            <a:rPr lang="en-US" sz="2000" b="0" i="0" dirty="0"/>
            <a:t>we need a territory and a state system</a:t>
          </a:r>
          <a:endParaRPr lang="en-US" sz="2000" dirty="0"/>
        </a:p>
      </dgm:t>
    </dgm:pt>
    <dgm:pt modelId="{84CB1E11-781A-44FB-BA02-878FAE1D9230}" type="parTrans" cxnId="{06F158F8-B9B7-4158-92EA-4409D2EB397F}">
      <dgm:prSet/>
      <dgm:spPr/>
      <dgm:t>
        <a:bodyPr/>
        <a:lstStyle/>
        <a:p>
          <a:endParaRPr lang="en-US"/>
        </a:p>
      </dgm:t>
    </dgm:pt>
    <dgm:pt modelId="{5F43FA0A-AFD9-464A-A86B-2C8264389ABB}" type="sibTrans" cxnId="{06F158F8-B9B7-4158-92EA-4409D2EB397F}">
      <dgm:prSet/>
      <dgm:spPr/>
      <dgm:t>
        <a:bodyPr/>
        <a:lstStyle/>
        <a:p>
          <a:endParaRPr lang="en-US"/>
        </a:p>
      </dgm:t>
    </dgm:pt>
    <dgm:pt modelId="{DD5F62A2-C12E-4C8E-8FF2-E2C0B8262AE8}">
      <dgm:prSet custT="1"/>
      <dgm:spPr/>
      <dgm:t>
        <a:bodyPr/>
        <a:lstStyle/>
        <a:p>
          <a:endParaRPr lang="en-US" sz="2000" dirty="0"/>
        </a:p>
      </dgm:t>
    </dgm:pt>
    <dgm:pt modelId="{6D5E3C75-2020-4C40-A131-F49FDB30152F}" type="parTrans" cxnId="{C9CF6818-AC6A-4936-8CC1-BDAC4275764E}">
      <dgm:prSet/>
      <dgm:spPr/>
      <dgm:t>
        <a:bodyPr/>
        <a:lstStyle/>
        <a:p>
          <a:endParaRPr lang="ru-RU"/>
        </a:p>
      </dgm:t>
    </dgm:pt>
    <dgm:pt modelId="{7CF12300-B92E-4E11-9B21-7367C69A26DF}" type="sibTrans" cxnId="{C9CF6818-AC6A-4936-8CC1-BDAC4275764E}">
      <dgm:prSet/>
      <dgm:spPr/>
      <dgm:t>
        <a:bodyPr/>
        <a:lstStyle/>
        <a:p>
          <a:endParaRPr lang="ru-RU"/>
        </a:p>
      </dgm:t>
    </dgm:pt>
    <dgm:pt modelId="{1100BFC2-EFF6-4913-8BCD-53D2017C7A62}">
      <dgm:prSet custT="1"/>
      <dgm:spPr/>
      <dgm:t>
        <a:bodyPr/>
        <a:lstStyle/>
        <a:p>
          <a:r>
            <a:rPr lang="en-US" sz="2000" dirty="0"/>
            <a:t>independence of each type</a:t>
          </a:r>
        </a:p>
      </dgm:t>
    </dgm:pt>
    <dgm:pt modelId="{1151B48D-07E2-4C87-99CD-405CF1AB71D6}" type="parTrans" cxnId="{0F50A663-3F2D-48F7-A2E2-DB1F7A6E63BD}">
      <dgm:prSet/>
      <dgm:spPr/>
      <dgm:t>
        <a:bodyPr/>
        <a:lstStyle/>
        <a:p>
          <a:endParaRPr lang="ru-RU"/>
        </a:p>
      </dgm:t>
    </dgm:pt>
    <dgm:pt modelId="{3C00AAC1-3443-496C-A690-CAE5FC55E2D7}" type="sibTrans" cxnId="{0F50A663-3F2D-48F7-A2E2-DB1F7A6E63BD}">
      <dgm:prSet/>
      <dgm:spPr/>
      <dgm:t>
        <a:bodyPr/>
        <a:lstStyle/>
        <a:p>
          <a:endParaRPr lang="ru-RU"/>
        </a:p>
      </dgm:t>
    </dgm:pt>
    <dgm:pt modelId="{4E5D651B-115A-4E99-A229-CF8967DA2E95}">
      <dgm:prSet custT="1"/>
      <dgm:spPr/>
      <dgm:t>
        <a:bodyPr/>
        <a:lstStyle/>
        <a:p>
          <a:r>
            <a:rPr lang="en-US" sz="2000" dirty="0"/>
            <a:t>the time of the existence of civilization</a:t>
          </a:r>
          <a:r>
            <a:rPr lang="ru-RU" sz="2000" dirty="0"/>
            <a:t> (</a:t>
          </a:r>
          <a:r>
            <a:rPr lang="en-US" sz="2000" dirty="0"/>
            <a:t>not more than </a:t>
          </a:r>
          <a:r>
            <a:rPr lang="ru-RU" sz="2000" dirty="0"/>
            <a:t>1500 </a:t>
          </a:r>
          <a:r>
            <a:rPr lang="en-US" sz="2000" dirty="0"/>
            <a:t>years – 4 stages)</a:t>
          </a:r>
        </a:p>
      </dgm:t>
    </dgm:pt>
    <dgm:pt modelId="{8FF9548E-B364-4361-A26C-23E3E0C03686}" type="parTrans" cxnId="{DCD3D131-D8AA-4975-9566-A50D6300AC66}">
      <dgm:prSet/>
      <dgm:spPr/>
      <dgm:t>
        <a:bodyPr/>
        <a:lstStyle/>
        <a:p>
          <a:endParaRPr lang="ru-RU"/>
        </a:p>
      </dgm:t>
    </dgm:pt>
    <dgm:pt modelId="{FD7377FC-D8DE-49DA-ADDD-5521B327DD83}" type="sibTrans" cxnId="{DCD3D131-D8AA-4975-9566-A50D6300AC66}">
      <dgm:prSet/>
      <dgm:spPr/>
      <dgm:t>
        <a:bodyPr/>
        <a:lstStyle/>
        <a:p>
          <a:endParaRPr lang="ru-RU"/>
        </a:p>
      </dgm:t>
    </dgm:pt>
    <dgm:pt modelId="{6C988798-962B-4739-8611-B8DAF0896305}">
      <dgm:prSet custT="1"/>
      <dgm:spPr/>
      <dgm:t>
        <a:bodyPr/>
        <a:lstStyle/>
        <a:p>
          <a:r>
            <a:rPr lang="ru-RU" sz="2000" dirty="0"/>
            <a:t>…</a:t>
          </a:r>
          <a:endParaRPr lang="en-US" sz="2000" dirty="0"/>
        </a:p>
      </dgm:t>
    </dgm:pt>
    <dgm:pt modelId="{314E7D34-F833-4778-940F-47EE6EF3362F}" type="parTrans" cxnId="{FC5AC132-2722-4D52-AB0C-1CE553B44575}">
      <dgm:prSet/>
      <dgm:spPr/>
      <dgm:t>
        <a:bodyPr/>
        <a:lstStyle/>
        <a:p>
          <a:endParaRPr lang="ru-RU"/>
        </a:p>
      </dgm:t>
    </dgm:pt>
    <dgm:pt modelId="{FD3AB302-B46F-4716-8582-7463081021DF}" type="sibTrans" cxnId="{FC5AC132-2722-4D52-AB0C-1CE553B44575}">
      <dgm:prSet/>
      <dgm:spPr/>
      <dgm:t>
        <a:bodyPr/>
        <a:lstStyle/>
        <a:p>
          <a:endParaRPr lang="ru-RU"/>
        </a:p>
      </dgm:t>
    </dgm:pt>
    <dgm:pt modelId="{68B41C69-3564-47E2-9418-0EA78CF36CF0}" type="pres">
      <dgm:prSet presAssocID="{28530E79-8857-42C8-A96E-0E137FFE16EC}" presName="linear" presStyleCnt="0">
        <dgm:presLayoutVars>
          <dgm:animLvl val="lvl"/>
          <dgm:resizeHandles val="exact"/>
        </dgm:presLayoutVars>
      </dgm:prSet>
      <dgm:spPr/>
    </dgm:pt>
    <dgm:pt modelId="{D92A31E4-B33E-44B8-9C87-57F4CEFD1FFF}" type="pres">
      <dgm:prSet presAssocID="{FB7E5A95-51E5-48B5-AABD-C688FCC07A6C}" presName="parentText" presStyleLbl="node1" presStyleIdx="0" presStyleCnt="1" custLinFactY="-100000" custLinFactNeighborX="81197" custLinFactNeighborY="-141002">
        <dgm:presLayoutVars>
          <dgm:chMax val="0"/>
          <dgm:bulletEnabled val="1"/>
        </dgm:presLayoutVars>
      </dgm:prSet>
      <dgm:spPr/>
    </dgm:pt>
    <dgm:pt modelId="{9BB94C87-0719-47B7-9CCB-1E0AA5796A39}" type="pres">
      <dgm:prSet presAssocID="{FB7E5A95-51E5-48B5-AABD-C688FCC07A6C}" presName="childText" presStyleLbl="revTx" presStyleIdx="0" presStyleCnt="1">
        <dgm:presLayoutVars>
          <dgm:bulletEnabled val="1"/>
        </dgm:presLayoutVars>
      </dgm:prSet>
      <dgm:spPr/>
    </dgm:pt>
  </dgm:ptLst>
  <dgm:cxnLst>
    <dgm:cxn modelId="{3EC84904-0AF6-46DD-AA17-C70BF3AAE384}" type="presOf" srcId="{19A68898-B8D3-409B-B724-AB1B47EBBA8F}" destId="{9BB94C87-0719-47B7-9CCB-1E0AA5796A39}" srcOrd="0" destOrd="0" presId="urn:microsoft.com/office/officeart/2005/8/layout/vList2"/>
    <dgm:cxn modelId="{C9CF6818-AC6A-4936-8CC1-BDAC4275764E}" srcId="{FB7E5A95-51E5-48B5-AABD-C688FCC07A6C}" destId="{DD5F62A2-C12E-4C8E-8FF2-E2C0B8262AE8}" srcOrd="5" destOrd="0" parTransId="{6D5E3C75-2020-4C40-A131-F49FDB30152F}" sibTransId="{7CF12300-B92E-4E11-9B21-7367C69A26DF}"/>
    <dgm:cxn modelId="{15CCF727-861D-4C3D-A06A-4FFF92E21035}" type="presOf" srcId="{1100BFC2-EFF6-4913-8BCD-53D2017C7A62}" destId="{9BB94C87-0719-47B7-9CCB-1E0AA5796A39}" srcOrd="0" destOrd="2" presId="urn:microsoft.com/office/officeart/2005/8/layout/vList2"/>
    <dgm:cxn modelId="{DCD3D131-D8AA-4975-9566-A50D6300AC66}" srcId="{FB7E5A95-51E5-48B5-AABD-C688FCC07A6C}" destId="{4E5D651B-115A-4E99-A229-CF8967DA2E95}" srcOrd="4" destOrd="0" parTransId="{8FF9548E-B364-4361-A26C-23E3E0C03686}" sibTransId="{FD7377FC-D8DE-49DA-ADDD-5521B327DD83}"/>
    <dgm:cxn modelId="{FC5AC132-2722-4D52-AB0C-1CE553B44575}" srcId="{FB7E5A95-51E5-48B5-AABD-C688FCC07A6C}" destId="{6C988798-962B-4739-8611-B8DAF0896305}" srcOrd="3" destOrd="0" parTransId="{314E7D34-F833-4778-940F-47EE6EF3362F}" sibTransId="{FD3AB302-B46F-4716-8582-7463081021DF}"/>
    <dgm:cxn modelId="{0F50A663-3F2D-48F7-A2E2-DB1F7A6E63BD}" srcId="{FB7E5A95-51E5-48B5-AABD-C688FCC07A6C}" destId="{1100BFC2-EFF6-4913-8BCD-53D2017C7A62}" srcOrd="2" destOrd="0" parTransId="{1151B48D-07E2-4C87-99CD-405CF1AB71D6}" sibTransId="{3C00AAC1-3443-496C-A690-CAE5FC55E2D7}"/>
    <dgm:cxn modelId="{2170D649-904C-419C-AF36-1D678CB28CCF}" type="presOf" srcId="{FB7E5A95-51E5-48B5-AABD-C688FCC07A6C}" destId="{D92A31E4-B33E-44B8-9C87-57F4CEFD1FFF}" srcOrd="0" destOrd="0" presId="urn:microsoft.com/office/officeart/2005/8/layout/vList2"/>
    <dgm:cxn modelId="{804B9E7F-8AB9-4B66-803B-BD67641AA82E}" type="presOf" srcId="{28530E79-8857-42C8-A96E-0E137FFE16EC}" destId="{68B41C69-3564-47E2-9418-0EA78CF36CF0}" srcOrd="0" destOrd="0" presId="urn:microsoft.com/office/officeart/2005/8/layout/vList2"/>
    <dgm:cxn modelId="{BEB8A298-1854-4E9C-84C6-ED9029CB8B1C}" type="presOf" srcId="{4E5D651B-115A-4E99-A229-CF8967DA2E95}" destId="{9BB94C87-0719-47B7-9CCB-1E0AA5796A39}" srcOrd="0" destOrd="4" presId="urn:microsoft.com/office/officeart/2005/8/layout/vList2"/>
    <dgm:cxn modelId="{7D26DBBA-8B57-4D5E-BB90-50CDF56C541A}" type="presOf" srcId="{6C988798-962B-4739-8611-B8DAF0896305}" destId="{9BB94C87-0719-47B7-9CCB-1E0AA5796A39}" srcOrd="0" destOrd="3" presId="urn:microsoft.com/office/officeart/2005/8/layout/vList2"/>
    <dgm:cxn modelId="{207120C7-36E7-4B0B-AF54-713A46F6F7D7}" type="presOf" srcId="{EF3B5DBA-A7E1-4A49-8437-2775A43038E9}" destId="{9BB94C87-0719-47B7-9CCB-1E0AA5796A39}" srcOrd="0" destOrd="1" presId="urn:microsoft.com/office/officeart/2005/8/layout/vList2"/>
    <dgm:cxn modelId="{D2665ECA-F199-4EA4-B61B-DAFC0B3E7F52}" srcId="{FB7E5A95-51E5-48B5-AABD-C688FCC07A6C}" destId="{19A68898-B8D3-409B-B724-AB1B47EBBA8F}" srcOrd="0" destOrd="0" parTransId="{3EE6B07D-8A94-4BF8-AB93-710BF3898C91}" sibTransId="{9DC9246A-0E12-42EC-9D0D-929D47A0670A}"/>
    <dgm:cxn modelId="{B74A55D9-F41D-4B76-BBB3-4202B4267CB4}" srcId="{28530E79-8857-42C8-A96E-0E137FFE16EC}" destId="{FB7E5A95-51E5-48B5-AABD-C688FCC07A6C}" srcOrd="0" destOrd="0" parTransId="{0CE0803F-625F-4F93-AC75-915C72E49080}" sibTransId="{044C4C9B-EFAE-4710-8C50-0C4C4E826C0A}"/>
    <dgm:cxn modelId="{693D8AF1-7C29-4C94-BEB9-804F7A2C4F88}" type="presOf" srcId="{DD5F62A2-C12E-4C8E-8FF2-E2C0B8262AE8}" destId="{9BB94C87-0719-47B7-9CCB-1E0AA5796A39}" srcOrd="0" destOrd="5" presId="urn:microsoft.com/office/officeart/2005/8/layout/vList2"/>
    <dgm:cxn modelId="{06F158F8-B9B7-4158-92EA-4409D2EB397F}" srcId="{FB7E5A95-51E5-48B5-AABD-C688FCC07A6C}" destId="{EF3B5DBA-A7E1-4A49-8437-2775A43038E9}" srcOrd="1" destOrd="0" parTransId="{84CB1E11-781A-44FB-BA02-878FAE1D9230}" sibTransId="{5F43FA0A-AFD9-464A-A86B-2C8264389ABB}"/>
    <dgm:cxn modelId="{E921C754-F24C-4EE4-BB70-CC2198B8D9F3}" type="presParOf" srcId="{68B41C69-3564-47E2-9418-0EA78CF36CF0}" destId="{D92A31E4-B33E-44B8-9C87-57F4CEFD1FFF}" srcOrd="0" destOrd="0" presId="urn:microsoft.com/office/officeart/2005/8/layout/vList2"/>
    <dgm:cxn modelId="{E4A518AB-9DD2-4835-AF01-67B8C15330AF}" type="presParOf" srcId="{68B41C69-3564-47E2-9418-0EA78CF36CF0}" destId="{9BB94C87-0719-47B7-9CCB-1E0AA5796A3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C5768-FB85-4F8A-8D08-5D6768F10507}">
      <dsp:nvSpPr>
        <dsp:cNvPr id="0" name=""/>
        <dsp:cNvSpPr/>
      </dsp:nvSpPr>
      <dsp:spPr>
        <a:xfrm>
          <a:off x="0" y="0"/>
          <a:ext cx="6096000" cy="137580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639425-CEE5-488F-AD0E-37D4A29ABCEE}">
      <dsp:nvSpPr>
        <dsp:cNvPr id="0" name=""/>
        <dsp:cNvSpPr/>
      </dsp:nvSpPr>
      <dsp:spPr>
        <a:xfrm>
          <a:off x="4130496" y="201368"/>
          <a:ext cx="1790700" cy="100892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189401-FFCB-4A75-A256-D7885E7E7649}">
      <dsp:nvSpPr>
        <dsp:cNvPr id="0" name=""/>
        <dsp:cNvSpPr/>
      </dsp:nvSpPr>
      <dsp:spPr>
        <a:xfrm rot="10800000">
          <a:off x="182879" y="1375802"/>
          <a:ext cx="1790700" cy="1681535"/>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i="0" kern="1200" dirty="0">
              <a:solidFill>
                <a:srgbClr val="000000"/>
              </a:solidFill>
              <a:effectLst/>
              <a:latin typeface="Noto Serif" panose="020B0604020202020204" pitchFamily="18" charset="0"/>
            </a:rPr>
            <a:t> formational</a:t>
          </a:r>
          <a:br>
            <a:rPr lang="ru-RU" sz="1200" b="0" i="0" kern="1200" dirty="0">
              <a:solidFill>
                <a:srgbClr val="000000"/>
              </a:solidFill>
              <a:effectLst/>
              <a:latin typeface="Noto Serif" panose="020B0604020202020204" pitchFamily="18" charset="0"/>
            </a:rPr>
          </a:br>
          <a:br>
            <a:rPr lang="ru-RU" sz="1200" b="0" i="0" kern="1200" dirty="0">
              <a:solidFill>
                <a:srgbClr val="000000"/>
              </a:solidFill>
              <a:effectLst/>
              <a:latin typeface="Noto Serif" panose="020B0604020202020204" pitchFamily="18" charset="0"/>
            </a:rPr>
          </a:br>
          <a:r>
            <a:rPr lang="en-US" sz="1200" b="0" i="0" kern="1200" dirty="0">
              <a:solidFill>
                <a:srgbClr val="000000"/>
              </a:solidFill>
              <a:effectLst/>
              <a:latin typeface="Noto Serif" panose="020B0604020202020204" pitchFamily="18" charset="0"/>
            </a:rPr>
            <a:t>USSR</a:t>
          </a:r>
          <a:endParaRPr lang="ru-RU" sz="1200" kern="1200" dirty="0"/>
        </a:p>
        <a:p>
          <a:pPr marL="0" lvl="0" defTabSz="2000250">
            <a:lnSpc>
              <a:spcPct val="90000"/>
            </a:lnSpc>
            <a:spcBef>
              <a:spcPct val="0"/>
            </a:spcBef>
            <a:spcAft>
              <a:spcPct val="35000"/>
            </a:spcAft>
            <a:buNone/>
          </a:pPr>
          <a:endParaRPr lang="ru-RU" sz="1200" kern="1200" dirty="0"/>
        </a:p>
      </dsp:txBody>
      <dsp:txXfrm rot="10800000">
        <a:off x="234592" y="1375802"/>
        <a:ext cx="1687274" cy="1629822"/>
      </dsp:txXfrm>
    </dsp:sp>
    <dsp:sp modelId="{37D60B00-BB2C-4F2E-BC56-0D332791182E}">
      <dsp:nvSpPr>
        <dsp:cNvPr id="0" name=""/>
        <dsp:cNvSpPr/>
      </dsp:nvSpPr>
      <dsp:spPr>
        <a:xfrm>
          <a:off x="2152650" y="201368"/>
          <a:ext cx="1790700" cy="1008921"/>
        </a:xfrm>
        <a:prstGeom prst="roundRect">
          <a:avLst>
            <a:gd name="adj" fmla="val 10000"/>
          </a:avLst>
        </a:prstGeom>
        <a:blipFill>
          <a:blip xmlns:r="http://schemas.openxmlformats.org/officeDocument/2006/relationships" r:embed="rId2"/>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5D63A9-39B5-4E4F-88DC-D17827185B87}">
      <dsp:nvSpPr>
        <dsp:cNvPr id="0" name=""/>
        <dsp:cNvSpPr/>
      </dsp:nvSpPr>
      <dsp:spPr>
        <a:xfrm rot="10800000">
          <a:off x="2152650" y="1375802"/>
          <a:ext cx="1790700" cy="1681535"/>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rgbClr val="000000"/>
              </a:solidFill>
              <a:latin typeface="Noto Serif" panose="020B0604020202020204" pitchFamily="18" charset="0"/>
            </a:rPr>
            <a:t>liberal-democratic</a:t>
          </a:r>
          <a:br>
            <a:rPr lang="en-US" sz="1200" b="1" kern="1200" dirty="0">
              <a:solidFill>
                <a:srgbClr val="000000"/>
              </a:solidFill>
              <a:latin typeface="Noto Serif" panose="020B0604020202020204" pitchFamily="18" charset="0"/>
            </a:rPr>
          </a:br>
          <a:br>
            <a:rPr lang="en-US" sz="1200" kern="1200" dirty="0">
              <a:solidFill>
                <a:srgbClr val="000000"/>
              </a:solidFill>
              <a:latin typeface="Noto Serif" panose="020B0604020202020204" pitchFamily="18" charset="0"/>
            </a:rPr>
          </a:br>
          <a:r>
            <a:rPr lang="en-US" sz="1200" kern="1200" dirty="0">
              <a:solidFill>
                <a:srgbClr val="000000"/>
              </a:solidFill>
              <a:latin typeface="Noto Serif" panose="020B0604020202020204" pitchFamily="18" charset="0"/>
            </a:rPr>
            <a:t>after dissolution of USSR in 1991</a:t>
          </a:r>
          <a:r>
            <a:rPr lang="ru-RU" sz="1200" kern="1200" dirty="0">
              <a:solidFill>
                <a:srgbClr val="000000"/>
              </a:solidFill>
              <a:latin typeface="Noto Serif" panose="020B0604020202020204" pitchFamily="18" charset="0"/>
            </a:rPr>
            <a:t>, </a:t>
          </a:r>
          <a:r>
            <a:rPr lang="en-US" sz="1200" kern="1200" dirty="0">
              <a:solidFill>
                <a:srgbClr val="000000"/>
              </a:solidFill>
              <a:latin typeface="Noto Serif" panose="020B0604020202020204" pitchFamily="18" charset="0"/>
            </a:rPr>
            <a:t>prevailed for 3 decades</a:t>
          </a:r>
        </a:p>
        <a:p>
          <a:pPr marL="0" lvl="0" defTabSz="1066800">
            <a:lnSpc>
              <a:spcPct val="90000"/>
            </a:lnSpc>
            <a:spcBef>
              <a:spcPct val="0"/>
            </a:spcBef>
            <a:spcAft>
              <a:spcPct val="35000"/>
            </a:spcAft>
            <a:buNone/>
          </a:pPr>
          <a:endParaRPr lang="ru-RU" sz="1200" kern="1200" dirty="0"/>
        </a:p>
      </dsp:txBody>
      <dsp:txXfrm rot="10800000">
        <a:off x="2204363" y="1375802"/>
        <a:ext cx="1687274" cy="1629822"/>
      </dsp:txXfrm>
    </dsp:sp>
    <dsp:sp modelId="{DDDFF522-F073-4CE3-BE02-8E7D97AE530F}">
      <dsp:nvSpPr>
        <dsp:cNvPr id="0" name=""/>
        <dsp:cNvSpPr/>
      </dsp:nvSpPr>
      <dsp:spPr>
        <a:xfrm>
          <a:off x="213805" y="201368"/>
          <a:ext cx="1790700" cy="1008921"/>
        </a:xfrm>
        <a:prstGeom prst="roundRect">
          <a:avLst>
            <a:gd name="adj" fmla="val 10000"/>
          </a:avLst>
        </a:prstGeom>
        <a:blipFill>
          <a:blip xmlns:r="http://schemas.openxmlformats.org/officeDocument/2006/relationships" r:embed="rId3"/>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E816B5-F18A-47EC-95EF-0D4B0DA329E5}">
      <dsp:nvSpPr>
        <dsp:cNvPr id="0" name=""/>
        <dsp:cNvSpPr/>
      </dsp:nvSpPr>
      <dsp:spPr>
        <a:xfrm rot="10800000">
          <a:off x="4122420" y="1375802"/>
          <a:ext cx="1790700" cy="1681535"/>
        </a:xfrm>
        <a:prstGeom prst="round2SameRect">
          <a:avLst>
            <a:gd name="adj1" fmla="val 10500"/>
            <a:gd name="adj2" fmla="val 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b="1" kern="1200" dirty="0">
              <a:solidFill>
                <a:srgbClr val="000000"/>
              </a:solidFill>
              <a:latin typeface="Noto Serif" panose="020B0604020202020204" pitchFamily="18" charset="0"/>
              <a:ea typeface="+mn-ea"/>
              <a:cs typeface="+mn-cs"/>
            </a:rPr>
            <a:t>civilizational</a:t>
          </a:r>
          <a:br>
            <a:rPr lang="ru-RU" sz="1800" b="1" i="0" kern="1200" dirty="0">
              <a:solidFill>
                <a:srgbClr val="000000"/>
              </a:solidFill>
              <a:effectLst/>
              <a:latin typeface="Noto Serif" panose="020B0604020202020204" pitchFamily="18" charset="0"/>
            </a:rPr>
          </a:br>
          <a:br>
            <a:rPr lang="ru-RU" sz="1800" b="0" i="0" kern="1200" dirty="0">
              <a:solidFill>
                <a:srgbClr val="000000"/>
              </a:solidFill>
              <a:effectLst/>
              <a:latin typeface="Noto Serif" panose="020B0604020202020204" pitchFamily="18" charset="0"/>
            </a:rPr>
          </a:br>
          <a:r>
            <a:rPr lang="en-US" sz="1200" kern="1200" dirty="0">
              <a:solidFill>
                <a:srgbClr val="000000"/>
              </a:solidFill>
              <a:latin typeface="Noto Serif" panose="020B0604020202020204" pitchFamily="18" charset="0"/>
              <a:ea typeface="+mn-ea"/>
              <a:cs typeface="+mn-cs"/>
            </a:rPr>
            <a:t>first emerged in XIX century</a:t>
          </a:r>
          <a:r>
            <a:rPr lang="ru-RU" sz="1200" kern="1200" dirty="0">
              <a:solidFill>
                <a:srgbClr val="000000"/>
              </a:solidFill>
              <a:latin typeface="Noto Serif" panose="020B0604020202020204" pitchFamily="18" charset="0"/>
              <a:ea typeface="+mn-ea"/>
              <a:cs typeface="+mn-cs"/>
            </a:rPr>
            <a:t>,</a:t>
          </a:r>
        </a:p>
        <a:p>
          <a:pPr marL="0" marR="0" lvl="0" indent="0" algn="ctr" defTabSz="914400" eaLnBrk="1" fontAlgn="auto" latinLnBrk="0" hangingPunct="1">
            <a:lnSpc>
              <a:spcPct val="100000"/>
            </a:lnSpc>
            <a:spcBef>
              <a:spcPct val="0"/>
            </a:spcBef>
            <a:spcAft>
              <a:spcPts val="0"/>
            </a:spcAft>
            <a:buClrTx/>
            <a:buSzTx/>
            <a:buFontTx/>
            <a:buNone/>
            <a:tabLst/>
            <a:defRPr/>
          </a:pPr>
          <a:r>
            <a:rPr lang="en-US" sz="1200" kern="1200" dirty="0">
              <a:solidFill>
                <a:srgbClr val="000000"/>
              </a:solidFill>
              <a:latin typeface="Noto Serif" panose="020B0604020202020204" pitchFamily="18" charset="0"/>
              <a:ea typeface="+mn-ea"/>
              <a:cs typeface="+mn-cs"/>
            </a:rPr>
            <a:t>now – special political aim</a:t>
          </a:r>
          <a:br>
            <a:rPr lang="ru-RU" sz="1200" kern="1200" dirty="0">
              <a:solidFill>
                <a:srgbClr val="000000"/>
              </a:solidFill>
              <a:latin typeface="Noto Serif" panose="020B0604020202020204" pitchFamily="18" charset="0"/>
              <a:ea typeface="+mn-ea"/>
              <a:cs typeface="+mn-cs"/>
            </a:rPr>
          </a:br>
          <a:endParaRPr lang="ru-RU" sz="1200" kern="1200" dirty="0">
            <a:solidFill>
              <a:srgbClr val="000000"/>
            </a:solidFill>
            <a:latin typeface="Noto Serif" panose="020B0604020202020204" pitchFamily="18" charset="0"/>
            <a:ea typeface="+mn-ea"/>
            <a:cs typeface="+mn-cs"/>
          </a:endParaRPr>
        </a:p>
      </dsp:txBody>
      <dsp:txXfrm rot="10800000">
        <a:off x="4174133" y="1375802"/>
        <a:ext cx="1687274" cy="1629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522E2-5CC5-4A83-A6E7-6C317A0BA419}">
      <dsp:nvSpPr>
        <dsp:cNvPr id="0" name=""/>
        <dsp:cNvSpPr/>
      </dsp:nvSpPr>
      <dsp:spPr>
        <a:xfrm>
          <a:off x="0" y="244181"/>
          <a:ext cx="1662496"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10A8F9-D64A-4D00-8719-CE888B575A7F}">
      <dsp:nvSpPr>
        <dsp:cNvPr id="0" name=""/>
        <dsp:cNvSpPr/>
      </dsp:nvSpPr>
      <dsp:spPr>
        <a:xfrm>
          <a:off x="83124" y="8021"/>
          <a:ext cx="1163747"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87" tIns="0" rIns="43987" bIns="0" numCol="1" spcCol="1270" anchor="ctr" anchorCtr="0">
          <a:noAutofit/>
        </a:bodyPr>
        <a:lstStyle/>
        <a:p>
          <a:pPr marL="0" lvl="0" indent="0" algn="l" defTabSz="711200">
            <a:lnSpc>
              <a:spcPct val="90000"/>
            </a:lnSpc>
            <a:spcBef>
              <a:spcPct val="0"/>
            </a:spcBef>
            <a:spcAft>
              <a:spcPct val="35000"/>
            </a:spcAft>
            <a:buNone/>
          </a:pPr>
          <a:r>
            <a:rPr lang="ru-RU" sz="1600" kern="1200" dirty="0" err="1"/>
            <a:t>religion</a:t>
          </a:r>
          <a:endParaRPr lang="ru-RU" sz="1600" kern="1200" dirty="0"/>
        </a:p>
      </dsp:txBody>
      <dsp:txXfrm>
        <a:off x="106181" y="31078"/>
        <a:ext cx="1117633" cy="426206"/>
      </dsp:txXfrm>
    </dsp:sp>
    <dsp:sp modelId="{3FE3B06C-A640-4BDA-9836-610317396843}">
      <dsp:nvSpPr>
        <dsp:cNvPr id="0" name=""/>
        <dsp:cNvSpPr/>
      </dsp:nvSpPr>
      <dsp:spPr>
        <a:xfrm>
          <a:off x="0" y="969941"/>
          <a:ext cx="1662496"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CCE955-1E84-4752-86AC-05D140AF7DFB}">
      <dsp:nvSpPr>
        <dsp:cNvPr id="0" name=""/>
        <dsp:cNvSpPr/>
      </dsp:nvSpPr>
      <dsp:spPr>
        <a:xfrm>
          <a:off x="83124" y="733781"/>
          <a:ext cx="1163747"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87" tIns="0" rIns="43987" bIns="0" numCol="1" spcCol="1270" anchor="ctr" anchorCtr="0">
          <a:noAutofit/>
        </a:bodyPr>
        <a:lstStyle/>
        <a:p>
          <a:pPr marL="0" lvl="0" indent="0" algn="l" defTabSz="711200">
            <a:lnSpc>
              <a:spcPct val="90000"/>
            </a:lnSpc>
            <a:spcBef>
              <a:spcPct val="0"/>
            </a:spcBef>
            <a:spcAft>
              <a:spcPct val="35000"/>
            </a:spcAft>
            <a:buNone/>
          </a:pPr>
          <a:r>
            <a:rPr lang="ru-RU" sz="1600" kern="1200" dirty="0" err="1"/>
            <a:t>culture</a:t>
          </a:r>
          <a:endParaRPr lang="ru-RU" sz="1600" kern="1200" dirty="0"/>
        </a:p>
      </dsp:txBody>
      <dsp:txXfrm>
        <a:off x="106181" y="756838"/>
        <a:ext cx="1117633" cy="426206"/>
      </dsp:txXfrm>
    </dsp:sp>
    <dsp:sp modelId="{84079A57-69BB-4044-9E51-85A73C0FE56D}">
      <dsp:nvSpPr>
        <dsp:cNvPr id="0" name=""/>
        <dsp:cNvSpPr/>
      </dsp:nvSpPr>
      <dsp:spPr>
        <a:xfrm>
          <a:off x="0" y="1695701"/>
          <a:ext cx="1662496"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336678-BAEF-4638-80B1-1B1C3109655B}">
      <dsp:nvSpPr>
        <dsp:cNvPr id="0" name=""/>
        <dsp:cNvSpPr/>
      </dsp:nvSpPr>
      <dsp:spPr>
        <a:xfrm>
          <a:off x="83124" y="1459541"/>
          <a:ext cx="1163747"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87" tIns="0" rIns="43987" bIns="0" numCol="1" spcCol="1270" anchor="ctr" anchorCtr="0">
          <a:noAutofit/>
        </a:bodyPr>
        <a:lstStyle/>
        <a:p>
          <a:pPr marL="0" lvl="0" indent="0" algn="l" defTabSz="711200">
            <a:lnSpc>
              <a:spcPct val="90000"/>
            </a:lnSpc>
            <a:spcBef>
              <a:spcPct val="0"/>
            </a:spcBef>
            <a:spcAft>
              <a:spcPct val="35000"/>
            </a:spcAft>
            <a:buNone/>
          </a:pPr>
          <a:r>
            <a:rPr lang="ru-RU" sz="1600" kern="1200" dirty="0" err="1"/>
            <a:t>poli</a:t>
          </a:r>
          <a:r>
            <a:rPr lang="en-US" sz="1600" kern="1200" dirty="0"/>
            <a:t>c</a:t>
          </a:r>
          <a:r>
            <a:rPr lang="ru-RU" sz="1600" kern="1200" dirty="0"/>
            <a:t>у</a:t>
          </a:r>
        </a:p>
      </dsp:txBody>
      <dsp:txXfrm>
        <a:off x="106181" y="1482598"/>
        <a:ext cx="1117633" cy="426206"/>
      </dsp:txXfrm>
    </dsp:sp>
    <dsp:sp modelId="{4C00D8CD-A7E4-42D0-AC0B-118ED7D8BD2E}">
      <dsp:nvSpPr>
        <dsp:cNvPr id="0" name=""/>
        <dsp:cNvSpPr/>
      </dsp:nvSpPr>
      <dsp:spPr>
        <a:xfrm>
          <a:off x="0" y="2421461"/>
          <a:ext cx="1662496"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63A4C-12C4-403F-B8FF-017F8C10216B}">
      <dsp:nvSpPr>
        <dsp:cNvPr id="0" name=""/>
        <dsp:cNvSpPr/>
      </dsp:nvSpPr>
      <dsp:spPr>
        <a:xfrm>
          <a:off x="83124" y="2185301"/>
          <a:ext cx="1163747"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87" tIns="0" rIns="43987" bIns="0" numCol="1" spcCol="1270" anchor="ctr" anchorCtr="0">
          <a:noAutofit/>
        </a:bodyPr>
        <a:lstStyle/>
        <a:p>
          <a:pPr marL="0" lvl="0" indent="0" algn="l" defTabSz="711200">
            <a:lnSpc>
              <a:spcPct val="90000"/>
            </a:lnSpc>
            <a:spcBef>
              <a:spcPct val="0"/>
            </a:spcBef>
            <a:spcAft>
              <a:spcPct val="35000"/>
            </a:spcAft>
            <a:buNone/>
          </a:pPr>
          <a:r>
            <a:rPr lang="ru-RU" sz="1600" kern="1200" dirty="0" err="1"/>
            <a:t>econom</a:t>
          </a:r>
          <a:r>
            <a:rPr lang="en-US" sz="1600" kern="1200" dirty="0"/>
            <a:t>y</a:t>
          </a:r>
          <a:endParaRPr lang="ru-RU" sz="1600" kern="1200" dirty="0"/>
        </a:p>
      </dsp:txBody>
      <dsp:txXfrm>
        <a:off x="106181" y="2208358"/>
        <a:ext cx="1117633"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A31E4-B33E-44B8-9C87-57F4CEFD1FFF}">
      <dsp:nvSpPr>
        <dsp:cNvPr id="0" name=""/>
        <dsp:cNvSpPr/>
      </dsp:nvSpPr>
      <dsp:spPr>
        <a:xfrm>
          <a:off x="0" y="0"/>
          <a:ext cx="3455894" cy="3532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t>5 major laws</a:t>
          </a:r>
          <a:endParaRPr lang="en-US" sz="2400" kern="1200" dirty="0"/>
        </a:p>
      </dsp:txBody>
      <dsp:txXfrm>
        <a:off x="17246" y="17246"/>
        <a:ext cx="3421402" cy="318790"/>
      </dsp:txXfrm>
    </dsp:sp>
    <dsp:sp modelId="{9BB94C87-0719-47B7-9CCB-1E0AA5796A39}">
      <dsp:nvSpPr>
        <dsp:cNvPr id="0" name=""/>
        <dsp:cNvSpPr/>
      </dsp:nvSpPr>
      <dsp:spPr>
        <a:xfrm>
          <a:off x="0" y="356100"/>
          <a:ext cx="3455894" cy="225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2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t>linguistic homogeneity</a:t>
          </a:r>
          <a:r>
            <a:rPr lang="ru-RU" sz="2000" b="0" i="0" kern="1200" dirty="0"/>
            <a:t> (</a:t>
          </a:r>
          <a:r>
            <a:rPr lang="en-US" sz="2000" b="0" i="0" kern="1200" dirty="0"/>
            <a:t>we need a language that unites people)</a:t>
          </a:r>
          <a:endParaRPr lang="en-US" sz="2000" kern="1200" dirty="0"/>
        </a:p>
        <a:p>
          <a:pPr marL="228600" lvl="1" indent="-228600" algn="l" defTabSz="889000">
            <a:lnSpc>
              <a:spcPct val="90000"/>
            </a:lnSpc>
            <a:spcBef>
              <a:spcPct val="0"/>
            </a:spcBef>
            <a:spcAft>
              <a:spcPct val="20000"/>
            </a:spcAft>
            <a:buChar char="•"/>
          </a:pPr>
          <a:r>
            <a:rPr lang="en-US" sz="2000" b="0" i="0" kern="1200" dirty="0"/>
            <a:t>the political sovereignty</a:t>
          </a:r>
          <a:r>
            <a:rPr lang="ru-RU" sz="2000" b="0" i="0" kern="1200" dirty="0"/>
            <a:t>, </a:t>
          </a:r>
          <a:r>
            <a:rPr lang="en-US" sz="2000" b="0" i="0" kern="1200" dirty="0"/>
            <a:t>we need a territory and a state system</a:t>
          </a:r>
          <a:endParaRPr lang="en-US" sz="2000" kern="1200" dirty="0"/>
        </a:p>
        <a:p>
          <a:pPr marL="228600" lvl="1" indent="-228600" algn="l" defTabSz="889000">
            <a:lnSpc>
              <a:spcPct val="90000"/>
            </a:lnSpc>
            <a:spcBef>
              <a:spcPct val="0"/>
            </a:spcBef>
            <a:spcAft>
              <a:spcPct val="20000"/>
            </a:spcAft>
            <a:buChar char="•"/>
          </a:pPr>
          <a:r>
            <a:rPr lang="en-US" sz="2000" kern="1200" dirty="0"/>
            <a:t>independence of each type</a:t>
          </a:r>
        </a:p>
        <a:p>
          <a:pPr marL="228600" lvl="1" indent="-228600" algn="l" defTabSz="889000">
            <a:lnSpc>
              <a:spcPct val="90000"/>
            </a:lnSpc>
            <a:spcBef>
              <a:spcPct val="0"/>
            </a:spcBef>
            <a:spcAft>
              <a:spcPct val="20000"/>
            </a:spcAft>
            <a:buChar char="•"/>
          </a:pPr>
          <a:r>
            <a:rPr lang="ru-RU" sz="2000" kern="1200" dirty="0"/>
            <a:t>…</a:t>
          </a:r>
          <a:endParaRPr lang="en-US" sz="2000" kern="1200" dirty="0"/>
        </a:p>
        <a:p>
          <a:pPr marL="228600" lvl="1" indent="-228600" algn="l" defTabSz="889000">
            <a:lnSpc>
              <a:spcPct val="90000"/>
            </a:lnSpc>
            <a:spcBef>
              <a:spcPct val="0"/>
            </a:spcBef>
            <a:spcAft>
              <a:spcPct val="20000"/>
            </a:spcAft>
            <a:buChar char="•"/>
          </a:pPr>
          <a:r>
            <a:rPr lang="en-US" sz="2000" kern="1200" dirty="0"/>
            <a:t>the time of the existence of civilization</a:t>
          </a:r>
          <a:r>
            <a:rPr lang="ru-RU" sz="2000" kern="1200" dirty="0"/>
            <a:t> (</a:t>
          </a:r>
          <a:r>
            <a:rPr lang="en-US" sz="2000" kern="1200" dirty="0"/>
            <a:t>not more than </a:t>
          </a:r>
          <a:r>
            <a:rPr lang="ru-RU" sz="2000" kern="1200" dirty="0"/>
            <a:t>1500 </a:t>
          </a:r>
          <a:r>
            <a:rPr lang="en-US" sz="2000" kern="1200" dirty="0"/>
            <a:t>years – 4 stages)</a:t>
          </a:r>
        </a:p>
        <a:p>
          <a:pPr marL="228600" lvl="1" indent="-228600" algn="l" defTabSz="889000">
            <a:lnSpc>
              <a:spcPct val="90000"/>
            </a:lnSpc>
            <a:spcBef>
              <a:spcPct val="0"/>
            </a:spcBef>
            <a:spcAft>
              <a:spcPct val="20000"/>
            </a:spcAft>
            <a:buChar char="•"/>
          </a:pPr>
          <a:endParaRPr lang="en-US" sz="2000" kern="1200" dirty="0"/>
        </a:p>
      </dsp:txBody>
      <dsp:txXfrm>
        <a:off x="0" y="356100"/>
        <a:ext cx="3455894" cy="225013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0:47:02.29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0:47:08.548"/>
    </inkml:context>
    <inkml:brush xml:id="br0">
      <inkml:brushProperty name="width" value="0.1" units="cm"/>
      <inkml:brushProperty name="height" value="0.1" units="cm"/>
      <inkml:brushProperty name="color" value="#FFFFFF"/>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0:47:09.548"/>
    </inkml:context>
    <inkml:brush xml:id="br0">
      <inkml:brushProperty name="width" value="0.1" units="cm"/>
      <inkml:brushProperty name="height" value="0.1" units="cm"/>
      <inkml:brushProperty name="color" value="#FFFFFF"/>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0:47:11.978"/>
    </inkml:context>
    <inkml:brush xml:id="br0">
      <inkml:brushProperty name="width" value="0.1" units="cm"/>
      <inkml:brushProperty name="height" value="0.1" units="cm"/>
      <inkml:brushProperty name="color" value="#FFFFFF"/>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0:47:12.973"/>
    </inkml:context>
    <inkml:brush xml:id="br0">
      <inkml:brushProperty name="width" value="0.1" units="cm"/>
      <inkml:brushProperty name="height" value="0.1" units="cm"/>
      <inkml:brushProperty name="color" value="#FFFFFF"/>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0:47:15.19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11:36:10.943"/>
    </inkml:context>
    <inkml:brush xml:id="br0">
      <inkml:brushProperty name="width" value="0.1" units="cm"/>
      <inkml:brushProperty name="height" value="0.1" units="cm"/>
      <inkml:brushProperty name="color" value="#E71224"/>
      <inkml:brushProperty name="ignorePressure" value="1"/>
    </inkml:brush>
  </inkml:definitions>
  <inkml:trace contextRef="#ctx0" brushRef="#br0">1382 261,'-9'-1,"-1"0,0-1,0 0,1 0,0-1,-15-6,12 4,0 0,0 1,-23-3,-125-4,55 6,57 1,-208-8,-227 12,481 0,1 0,-1 0,1 0,-1 0,1-1,-1 1,1-1,-1 1,1-1,-1 1,-1-2,3 1,0 1,0 0,-1 0,1 0,0 0,0 0,-1 0,1-1,0 1,0 0,0-1,-1 1,1 0,0-1,0 1,0 0,0 0,0 0,0 0,0-1,0 1,0 0,0-1,0 1,0-1,0 1,1-1,-1 0,1 0,-1 1,1-1,-1 0,0 0,1 1,0 0,0-1,-1 0,1 1,0-1,16-10,34-17,10-5,-48 25,-1 1,0 1,21-6,-19 7,-1 0,0-1,15-9,-16 7,6-3,-18 11,1 0,-1-1,0 1,0 0,0 0,0 0,0 0,0 0,0 0,0 0,0 0,0 0,0 0,0 0,0-1,0 1,0 0,0 0,0 0,0-1,0 1,0 0,0 0,0 0,0-1,0 1,0 0,0 0,0 0,0 0,0 0,0 0,0 0,0 0,0 0,0-1,0 1,0 0,0 0,0 0,0 0,0-1,0 1,-1 0,-9-4,-12 2,2 4,1-1,0 1,-24 7,-56 21,77-22,-33 17,50-22,0-2,0 1,-9 1,10-2,-1 1,1-2,-1 2,1 0,-7 3,-57 32,67-37,-1 1,1 0,0-1,-1 1,2 0,-2 0,1-1,1 2,-2-1,1-1,1 2,-1-1,-1 0,2 1,0-2,-1 2,0-1,0 0,1 1,0-1,-1 3,1-2,0 0,0 1,0-1,1 0,-1 0,0 1,1-1,0 0,0 0,-1 0,1 0,2 3,2 3,1 0,0 0,1 0,1-1,7 8,15 9,2-1,45 24,-39-24,88 44,-114-62,0 2,-1 0,0 0,0 2,17 14,-24-19,0-1,-1 0,9 5,-2-4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82F94-AEDE-4A23-BE1F-1AC8030A5704}" type="datetimeFigureOut">
              <a:rPr lang="ru-RU" smtClean="0"/>
              <a:t>06.03.2025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E8D3A-900B-44AC-A151-8F9E43779C36}" type="slidenum">
              <a:rPr lang="ru-RU" smtClean="0"/>
              <a:t>‹#›</a:t>
            </a:fld>
            <a:endParaRPr lang="ru-RU"/>
          </a:p>
        </p:txBody>
      </p:sp>
    </p:spTree>
    <p:extLst>
      <p:ext uri="{BB962C8B-B14F-4D97-AF65-F5344CB8AC3E}">
        <p14:creationId xmlns:p14="http://schemas.microsoft.com/office/powerpoint/2010/main" val="3877590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E3E8D3A-900B-44AC-A151-8F9E43779C36}" type="slidenum">
              <a:rPr lang="ru-RU" smtClean="0"/>
              <a:t>1</a:t>
            </a:fld>
            <a:endParaRPr lang="ru-RU"/>
          </a:p>
        </p:txBody>
      </p:sp>
    </p:spTree>
    <p:extLst>
      <p:ext uri="{BB962C8B-B14F-4D97-AF65-F5344CB8AC3E}">
        <p14:creationId xmlns:p14="http://schemas.microsoft.com/office/powerpoint/2010/main" val="2105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publication</a:t>
            </a:r>
            <a:r>
              <a:rPr lang="ru-RU" dirty="0"/>
              <a:t> </a:t>
            </a:r>
            <a:r>
              <a:rPr lang="en-US" dirty="0"/>
              <a:t>of the finished work by 1914 took place only in 1918 - the year</a:t>
            </a:r>
            <a:r>
              <a:rPr lang="ru-RU" dirty="0"/>
              <a:t> </a:t>
            </a:r>
            <a:r>
              <a:rPr lang="en-US" dirty="0"/>
              <a:t>of the end of the First World War, which radically changed</a:t>
            </a:r>
            <a:r>
              <a:rPr lang="ru-RU" dirty="0"/>
              <a:t> </a:t>
            </a:r>
            <a:r>
              <a:rPr lang="en-US" dirty="0"/>
              <a:t>the usual foundations and ideas about the world. The sense of loss of familiar values, the inviolability of the pre-war world knocked the ground out from under the feet of the European intelligentsia. In this situation, the appearance of Spengler's book to the European consciousness could not be more timely.</a:t>
            </a:r>
            <a:r>
              <a:rPr lang="ru-RU" dirty="0"/>
              <a:t> </a:t>
            </a:r>
            <a:br>
              <a:rPr lang="en-US" dirty="0"/>
            </a:br>
            <a:endParaRPr lang="en-US" dirty="0"/>
          </a:p>
          <a:p>
            <a:r>
              <a:rPr lang="en-US" dirty="0"/>
              <a:t>In 1918, after the end of the First World War, his book "The Decline of Europe" was published and immediately gained extraordinary popularity, because after such a world catastrophe, the decline of Europe seemed close. The book, written in vivid figurative language, with a large set of original hypotheses, stunning the author's erudition, was perceived as a prophetic manifesto.</a:t>
            </a:r>
          </a:p>
          <a:p>
            <a:endParaRPr lang="en-US" dirty="0"/>
          </a:p>
          <a:p>
            <a:endParaRPr lang="ru-RU" dirty="0"/>
          </a:p>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15</a:t>
            </a:fld>
            <a:endParaRPr lang="ru-RU"/>
          </a:p>
        </p:txBody>
      </p:sp>
    </p:spTree>
    <p:extLst>
      <p:ext uri="{BB962C8B-B14F-4D97-AF65-F5344CB8AC3E}">
        <p14:creationId xmlns:p14="http://schemas.microsoft.com/office/powerpoint/2010/main" val="147842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dirty="0"/>
          </a:p>
        </p:txBody>
      </p:sp>
      <p:sp>
        <p:nvSpPr>
          <p:cNvPr id="4" name="Номер слайда 3"/>
          <p:cNvSpPr>
            <a:spLocks noGrp="1"/>
          </p:cNvSpPr>
          <p:nvPr>
            <p:ph type="sldNum" sz="quarter" idx="5"/>
          </p:nvPr>
        </p:nvSpPr>
        <p:spPr/>
        <p:txBody>
          <a:bodyPr/>
          <a:lstStyle/>
          <a:p>
            <a:fld id="{0089BAA6-334E-41EB-A92E-E6AB021ED200}" type="slidenum">
              <a:rPr lang="ru-RU" smtClean="0"/>
              <a:t>16</a:t>
            </a:fld>
            <a:endParaRPr lang="ru-RU"/>
          </a:p>
        </p:txBody>
      </p:sp>
    </p:spTree>
    <p:extLst>
      <p:ext uri="{BB962C8B-B14F-4D97-AF65-F5344CB8AC3E}">
        <p14:creationId xmlns:p14="http://schemas.microsoft.com/office/powerpoint/2010/main" val="225243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17</a:t>
            </a:fld>
            <a:endParaRPr lang="ru-RU"/>
          </a:p>
        </p:txBody>
      </p:sp>
    </p:spTree>
    <p:extLst>
      <p:ext uri="{BB962C8B-B14F-4D97-AF65-F5344CB8AC3E}">
        <p14:creationId xmlns:p14="http://schemas.microsoft.com/office/powerpoint/2010/main" val="4043764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19</a:t>
            </a:fld>
            <a:endParaRPr lang="ru-RU"/>
          </a:p>
        </p:txBody>
      </p:sp>
    </p:spTree>
    <p:extLst>
      <p:ext uri="{BB962C8B-B14F-4D97-AF65-F5344CB8AC3E}">
        <p14:creationId xmlns:p14="http://schemas.microsoft.com/office/powerpoint/2010/main" val="147708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20</a:t>
            </a:fld>
            <a:endParaRPr lang="ru-RU"/>
          </a:p>
        </p:txBody>
      </p:sp>
    </p:spTree>
    <p:extLst>
      <p:ext uri="{BB962C8B-B14F-4D97-AF65-F5344CB8AC3E}">
        <p14:creationId xmlns:p14="http://schemas.microsoft.com/office/powerpoint/2010/main" val="1770275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23</a:t>
            </a:fld>
            <a:endParaRPr lang="ru-RU"/>
          </a:p>
        </p:txBody>
      </p:sp>
    </p:spTree>
    <p:extLst>
      <p:ext uri="{BB962C8B-B14F-4D97-AF65-F5344CB8AC3E}">
        <p14:creationId xmlns:p14="http://schemas.microsoft.com/office/powerpoint/2010/main" val="369759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24</a:t>
            </a:fld>
            <a:endParaRPr lang="ru-RU"/>
          </a:p>
        </p:txBody>
      </p:sp>
    </p:spTree>
    <p:extLst>
      <p:ext uri="{BB962C8B-B14F-4D97-AF65-F5344CB8AC3E}">
        <p14:creationId xmlns:p14="http://schemas.microsoft.com/office/powerpoint/2010/main" val="72949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28</a:t>
            </a:fld>
            <a:endParaRPr lang="ru-RU"/>
          </a:p>
        </p:txBody>
      </p:sp>
    </p:spTree>
    <p:extLst>
      <p:ext uri="{BB962C8B-B14F-4D97-AF65-F5344CB8AC3E}">
        <p14:creationId xmlns:p14="http://schemas.microsoft.com/office/powerpoint/2010/main" val="28773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8923406-D556-4DE9-AACF-5CB5740A419E}" type="slidenum">
              <a:rPr lang="ru-RU" smtClean="0"/>
              <a:t>41</a:t>
            </a:fld>
            <a:endParaRPr lang="ru-RU"/>
          </a:p>
        </p:txBody>
      </p:sp>
    </p:spTree>
    <p:extLst>
      <p:ext uri="{BB962C8B-B14F-4D97-AF65-F5344CB8AC3E}">
        <p14:creationId xmlns:p14="http://schemas.microsoft.com/office/powerpoint/2010/main" val="73663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089BAA6-334E-41EB-A92E-E6AB021ED200}" type="slidenum">
              <a:rPr lang="ru-RU" smtClean="0"/>
              <a:t>45</a:t>
            </a:fld>
            <a:endParaRPr lang="ru-RU"/>
          </a:p>
        </p:txBody>
      </p:sp>
    </p:spTree>
    <p:extLst>
      <p:ext uri="{BB962C8B-B14F-4D97-AF65-F5344CB8AC3E}">
        <p14:creationId xmlns:p14="http://schemas.microsoft.com/office/powerpoint/2010/main" val="72044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3</a:t>
            </a:fld>
            <a:endParaRPr lang="ru-RU"/>
          </a:p>
        </p:txBody>
      </p:sp>
    </p:spTree>
    <p:extLst>
      <p:ext uri="{BB962C8B-B14F-4D97-AF65-F5344CB8AC3E}">
        <p14:creationId xmlns:p14="http://schemas.microsoft.com/office/powerpoint/2010/main" val="121407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4</a:t>
            </a:fld>
            <a:endParaRPr lang="ru-RU"/>
          </a:p>
        </p:txBody>
      </p:sp>
    </p:spTree>
    <p:extLst>
      <p:ext uri="{BB962C8B-B14F-4D97-AF65-F5344CB8AC3E}">
        <p14:creationId xmlns:p14="http://schemas.microsoft.com/office/powerpoint/2010/main" val="382727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ООН</a:t>
            </a:r>
          </a:p>
          <a:p>
            <a:r>
              <a:rPr lang="ru-RU" dirty="0"/>
              <a:t>Следовать </a:t>
            </a:r>
            <a:r>
              <a:rPr lang="ru-RU" dirty="0" err="1"/>
              <a:t>межд</a:t>
            </a:r>
            <a:r>
              <a:rPr lang="ru-RU" dirty="0"/>
              <a:t> праву</a:t>
            </a:r>
          </a:p>
          <a:p>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7</a:t>
            </a:fld>
            <a:endParaRPr lang="ru-RU"/>
          </a:p>
        </p:txBody>
      </p:sp>
    </p:spTree>
    <p:extLst>
      <p:ext uri="{BB962C8B-B14F-4D97-AF65-F5344CB8AC3E}">
        <p14:creationId xmlns:p14="http://schemas.microsoft.com/office/powerpoint/2010/main" val="33691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E3E8D3A-900B-44AC-A151-8F9E43779C36}" type="slidenum">
              <a:rPr lang="ru-RU" smtClean="0"/>
              <a:t>9</a:t>
            </a:fld>
            <a:endParaRPr lang="ru-RU"/>
          </a:p>
        </p:txBody>
      </p:sp>
    </p:spTree>
    <p:extLst>
      <p:ext uri="{BB962C8B-B14F-4D97-AF65-F5344CB8AC3E}">
        <p14:creationId xmlns:p14="http://schemas.microsoft.com/office/powerpoint/2010/main" val="49241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10</a:t>
            </a:fld>
            <a:endParaRPr lang="ru-RU"/>
          </a:p>
        </p:txBody>
      </p:sp>
    </p:spTree>
    <p:extLst>
      <p:ext uri="{BB962C8B-B14F-4D97-AF65-F5344CB8AC3E}">
        <p14:creationId xmlns:p14="http://schemas.microsoft.com/office/powerpoint/2010/main" val="410440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11</a:t>
            </a:fld>
            <a:endParaRPr lang="ru-RU"/>
          </a:p>
        </p:txBody>
      </p:sp>
    </p:spTree>
    <p:extLst>
      <p:ext uri="{BB962C8B-B14F-4D97-AF65-F5344CB8AC3E}">
        <p14:creationId xmlns:p14="http://schemas.microsoft.com/office/powerpoint/2010/main" val="87624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12</a:t>
            </a:fld>
            <a:endParaRPr lang="ru-RU"/>
          </a:p>
        </p:txBody>
      </p:sp>
    </p:spTree>
    <p:extLst>
      <p:ext uri="{BB962C8B-B14F-4D97-AF65-F5344CB8AC3E}">
        <p14:creationId xmlns:p14="http://schemas.microsoft.com/office/powerpoint/2010/main" val="33699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3EEC721-8137-481E-B4C1-F6A763E7CA34}" type="slidenum">
              <a:rPr lang="ru-RU" smtClean="0"/>
              <a:t>13</a:t>
            </a:fld>
            <a:endParaRPr lang="ru-RU"/>
          </a:p>
        </p:txBody>
      </p:sp>
    </p:spTree>
    <p:extLst>
      <p:ext uri="{BB962C8B-B14F-4D97-AF65-F5344CB8AC3E}">
        <p14:creationId xmlns:p14="http://schemas.microsoft.com/office/powerpoint/2010/main" val="2359637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7D2F2017-8278-4B84-976F-FEBB3F47B534}" type="datetimeFigureOut">
              <a:rPr lang="ru-RU" smtClean="0"/>
              <a:t>06.03.2025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3416858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D2F2017-8278-4B84-976F-FEBB3F47B534}" type="datetimeFigureOut">
              <a:rPr lang="ru-RU" smtClean="0"/>
              <a:t>06.03.2025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2913211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D2F2017-8278-4B84-976F-FEBB3F47B534}" type="datetimeFigureOut">
              <a:rPr lang="ru-RU" smtClean="0"/>
              <a:t>06.03.2025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209154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D2F2017-8278-4B84-976F-FEBB3F47B534}" type="datetimeFigureOut">
              <a:rPr lang="ru-RU" smtClean="0"/>
              <a:t>06.03.2025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405997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D2F2017-8278-4B84-976F-FEBB3F47B534}" type="datetimeFigureOut">
              <a:rPr lang="ru-RU" smtClean="0"/>
              <a:t>06.03.2025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427991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D2F2017-8278-4B84-976F-FEBB3F47B534}" type="datetimeFigureOut">
              <a:rPr lang="ru-RU" smtClean="0"/>
              <a:t>06.03.2025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170928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D2F2017-8278-4B84-976F-FEBB3F47B534}" type="datetimeFigureOut">
              <a:rPr lang="ru-RU" smtClean="0"/>
              <a:t>06.03.2025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127118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D2F2017-8278-4B84-976F-FEBB3F47B534}" type="datetimeFigureOut">
              <a:rPr lang="ru-RU" smtClean="0"/>
              <a:t>06.03.2025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369434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D2F2017-8278-4B84-976F-FEBB3F47B534}" type="datetimeFigureOut">
              <a:rPr lang="ru-RU" smtClean="0"/>
              <a:t>06.03.2025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370008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7D2F2017-8278-4B84-976F-FEBB3F47B534}" type="datetimeFigureOut">
              <a:rPr lang="ru-RU" smtClean="0"/>
              <a:t>06.03.2025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9604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7D2F2017-8278-4B84-976F-FEBB3F47B534}" type="datetimeFigureOut">
              <a:rPr lang="ru-RU" smtClean="0"/>
              <a:t>06.03.2025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3FA2CB2-1424-47A9-B797-DCFB7EE15888}" type="slidenum">
              <a:rPr lang="ru-RU" smtClean="0"/>
              <a:t>‹#›</a:t>
            </a:fld>
            <a:endParaRPr lang="ru-RU"/>
          </a:p>
        </p:txBody>
      </p:sp>
    </p:spTree>
    <p:extLst>
      <p:ext uri="{BB962C8B-B14F-4D97-AF65-F5344CB8AC3E}">
        <p14:creationId xmlns:p14="http://schemas.microsoft.com/office/powerpoint/2010/main" val="2940374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2F2017-8278-4B84-976F-FEBB3F47B534}" type="datetimeFigureOut">
              <a:rPr lang="ru-RU" smtClean="0"/>
              <a:t>06.03.2025</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FA2CB2-1424-47A9-B797-DCFB7EE15888}" type="slidenum">
              <a:rPr lang="ru-RU" smtClean="0"/>
              <a:t>‹#›</a:t>
            </a:fld>
            <a:endParaRPr lang="ru-RU"/>
          </a:p>
        </p:txBody>
      </p:sp>
    </p:spTree>
    <p:extLst>
      <p:ext uri="{BB962C8B-B14F-4D97-AF65-F5344CB8AC3E}">
        <p14:creationId xmlns:p14="http://schemas.microsoft.com/office/powerpoint/2010/main" val="1331955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2.jpeg"/><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11" Type="http://schemas.microsoft.com/office/2007/relationships/diagramDrawing" Target="../diagrams/drawing2.xml"/><Relationship Id="rId5" Type="http://schemas.openxmlformats.org/officeDocument/2006/relationships/image" Target="../media/image14.png"/><Relationship Id="rId10" Type="http://schemas.openxmlformats.org/officeDocument/2006/relationships/diagramColors" Target="../diagrams/colors2.xml"/><Relationship Id="rId4" Type="http://schemas.openxmlformats.org/officeDocument/2006/relationships/image" Target="../media/image13.jpeg"/><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hyperlink" Target="https://lucianoduarte.com/en/dostoevsky-and-the-artistic-techniqu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4.svg"/><Relationship Id="rId18" Type="http://schemas.openxmlformats.org/officeDocument/2006/relationships/image" Target="../media/image39.jpeg"/><Relationship Id="rId3" Type="http://schemas.openxmlformats.org/officeDocument/2006/relationships/image" Target="../media/image31.jpeg"/><Relationship Id="rId7" Type="http://schemas.openxmlformats.org/officeDocument/2006/relationships/image" Target="../media/image17.png"/><Relationship Id="rId12" Type="http://schemas.openxmlformats.org/officeDocument/2006/relationships/image" Target="../media/image33.png"/><Relationship Id="rId17" Type="http://schemas.openxmlformats.org/officeDocument/2006/relationships/image" Target="../media/image38.jpeg"/><Relationship Id="rId2" Type="http://schemas.openxmlformats.org/officeDocument/2006/relationships/notesSlide" Target="../notesSlides/notesSlide15.xml"/><Relationship Id="rId16" Type="http://schemas.openxmlformats.org/officeDocument/2006/relationships/image" Target="../media/image37.sv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customXml" Target="../ink/ink5.xml"/><Relationship Id="rId19" Type="http://schemas.openxmlformats.org/officeDocument/2006/relationships/image" Target="../media/image3.png"/><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customXml" Target="../ink/ink7.xml"/><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rgbClr val="256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1108364" y="2163428"/>
            <a:ext cx="7176654" cy="1015663"/>
          </a:xfrm>
          <a:prstGeom prst="rect">
            <a:avLst/>
          </a:prstGeom>
          <a:noFill/>
        </p:spPr>
        <p:txBody>
          <a:bodyPr wrap="square" rtlCol="0">
            <a:spAutoFit/>
          </a:bodyPr>
          <a:lstStyle/>
          <a:p>
            <a:r>
              <a:rPr lang="en-US" sz="2000" b="1" cap="all" dirty="0">
                <a:solidFill>
                  <a:schemeClr val="bg1"/>
                </a:solidFill>
                <a:latin typeface="Book Antiqua" panose="02040602050305030304" pitchFamily="18" charset="0"/>
              </a:rPr>
              <a:t>Specific features of formation and development of Russia as a state-</a:t>
            </a:r>
            <a:r>
              <a:rPr lang="en-US" sz="2000" b="1" cap="all" dirty="0" err="1">
                <a:solidFill>
                  <a:schemeClr val="bg1"/>
                </a:solidFill>
                <a:latin typeface="Book Antiqua" panose="02040602050305030304" pitchFamily="18" charset="0"/>
              </a:rPr>
              <a:t>civilisation</a:t>
            </a:r>
            <a:endParaRPr lang="ru-RU" sz="2000" b="1" cap="all" dirty="0">
              <a:solidFill>
                <a:schemeClr val="bg1"/>
              </a:solidFill>
              <a:latin typeface="Book Antiqua" panose="0204060205030503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420" y="493763"/>
            <a:ext cx="6068580" cy="6364237"/>
          </a:xfrm>
          <a:prstGeom prst="rect">
            <a:avLst/>
          </a:prstGeom>
        </p:spPr>
      </p:pic>
      <p:sp>
        <p:nvSpPr>
          <p:cNvPr id="6" name="Прямоугольник 5"/>
          <p:cNvSpPr/>
          <p:nvPr/>
        </p:nvSpPr>
        <p:spPr>
          <a:xfrm>
            <a:off x="1219200" y="3775363"/>
            <a:ext cx="5514109" cy="4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108364" y="4031939"/>
            <a:ext cx="5514109" cy="1569660"/>
          </a:xfrm>
          <a:prstGeom prst="rect">
            <a:avLst/>
          </a:prstGeom>
          <a:noFill/>
        </p:spPr>
        <p:txBody>
          <a:bodyPr wrap="square" rtlCol="0">
            <a:spAutoFit/>
          </a:bodyPr>
          <a:lstStyle/>
          <a:p>
            <a:r>
              <a:rPr lang="en-US" sz="1600" dirty="0">
                <a:solidFill>
                  <a:schemeClr val="bg1"/>
                </a:solidFill>
                <a:latin typeface="Book Antiqua" panose="02040602050305030304" pitchFamily="18" charset="0"/>
              </a:rPr>
              <a:t>Vera Tabak</a:t>
            </a:r>
          </a:p>
          <a:p>
            <a:r>
              <a:rPr lang="en-US" sz="1600" dirty="0">
                <a:solidFill>
                  <a:schemeClr val="bg1"/>
                </a:solidFill>
                <a:latin typeface="Book Antiqua" panose="02040602050305030304" pitchFamily="18" charset="0"/>
              </a:rPr>
              <a:t>Assistant at the Department of Political Science</a:t>
            </a:r>
          </a:p>
          <a:p>
            <a:r>
              <a:rPr lang="en-US" sz="1600" dirty="0">
                <a:solidFill>
                  <a:schemeClr val="bg1"/>
                </a:solidFill>
                <a:latin typeface="Book Antiqua" panose="02040602050305030304" pitchFamily="18" charset="0"/>
              </a:rPr>
              <a:t>Faculty of Social Sciences and Mass Communications</a:t>
            </a:r>
          </a:p>
          <a:p>
            <a:r>
              <a:rPr lang="en-US" sz="1600" dirty="0">
                <a:solidFill>
                  <a:schemeClr val="bg1"/>
                </a:solidFill>
                <a:latin typeface="Book Antiqua" panose="02040602050305030304" pitchFamily="18" charset="0"/>
              </a:rPr>
              <a:t>Financial University under the Government of the Russian Federation</a:t>
            </a:r>
          </a:p>
          <a:p>
            <a:r>
              <a:rPr lang="en-US" sz="1600" dirty="0">
                <a:solidFill>
                  <a:schemeClr val="bg1"/>
                </a:solidFill>
                <a:latin typeface="Book Antiqua" panose="02040602050305030304" pitchFamily="18" charset="0"/>
              </a:rPr>
              <a:t>vntabak@fa.ru</a:t>
            </a:r>
          </a:p>
        </p:txBody>
      </p:sp>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81212"/>
          <a:stretch/>
        </p:blipFill>
        <p:spPr>
          <a:xfrm>
            <a:off x="1219200" y="366282"/>
            <a:ext cx="3424372" cy="1288473"/>
          </a:xfrm>
          <a:prstGeom prst="rect">
            <a:avLst/>
          </a:prstGeom>
        </p:spPr>
      </p:pic>
    </p:spTree>
    <p:extLst>
      <p:ext uri="{BB962C8B-B14F-4D97-AF65-F5344CB8AC3E}">
        <p14:creationId xmlns:p14="http://schemas.microsoft.com/office/powerpoint/2010/main" val="119927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954887D-2DCA-489F-966E-8A054F481A75}"/>
              </a:ext>
            </a:extLst>
          </p:cNvPr>
          <p:cNvSpPr>
            <a:spLocks noGrp="1"/>
          </p:cNvSpPr>
          <p:nvPr>
            <p:ph type="ctrTitle"/>
          </p:nvPr>
        </p:nvSpPr>
        <p:spPr>
          <a:xfrm>
            <a:off x="662548" y="5256990"/>
            <a:ext cx="8398809" cy="779339"/>
          </a:xfrm>
        </p:spPr>
        <p:txBody>
          <a:bodyPr anchor="ctr">
            <a:normAutofit/>
          </a:bodyPr>
          <a:lstStyle/>
          <a:p>
            <a:pPr algn="l"/>
            <a:br>
              <a:rPr lang="en-US" sz="2400" dirty="0"/>
            </a:br>
            <a:r>
              <a:rPr lang="en-US" sz="2400" b="1" dirty="0">
                <a:solidFill>
                  <a:schemeClr val="bg1"/>
                </a:solidFill>
                <a:highlight>
                  <a:srgbClr val="008080"/>
                </a:highlight>
              </a:rPr>
              <a:t>Russia and Europe</a:t>
            </a:r>
            <a:r>
              <a:rPr lang="ru-RU" sz="2400" b="1" dirty="0">
                <a:solidFill>
                  <a:schemeClr val="bg1"/>
                </a:solidFill>
                <a:highlight>
                  <a:srgbClr val="008080"/>
                </a:highlight>
              </a:rPr>
              <a:t>, </a:t>
            </a:r>
            <a:r>
              <a:rPr lang="en-US" sz="2400" b="1" dirty="0">
                <a:solidFill>
                  <a:schemeClr val="bg1"/>
                </a:solidFill>
                <a:highlight>
                  <a:srgbClr val="008080"/>
                </a:highlight>
              </a:rPr>
              <a:t>1869</a:t>
            </a:r>
            <a:r>
              <a:rPr lang="ru-RU" sz="2400" b="1" dirty="0">
                <a:solidFill>
                  <a:schemeClr val="bg1"/>
                </a:solidFill>
                <a:highlight>
                  <a:srgbClr val="008080"/>
                </a:highlight>
              </a:rPr>
              <a:t> </a:t>
            </a:r>
          </a:p>
        </p:txBody>
      </p:sp>
      <p:pic>
        <p:nvPicPr>
          <p:cNvPr id="8194" name="Picture 2" descr="Picture background">
            <a:extLst>
              <a:ext uri="{FF2B5EF4-FFF2-40B4-BE49-F238E27FC236}">
                <a16:creationId xmlns:a16="http://schemas.microsoft.com/office/drawing/2014/main" id="{51A894F4-64A1-408C-AF84-41ABE42A02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3"/>
          <a:stretch/>
        </p:blipFill>
        <p:spPr bwMode="auto">
          <a:xfrm>
            <a:off x="539150" y="1955145"/>
            <a:ext cx="3338748" cy="3407319"/>
          </a:xfrm>
          <a:prstGeom prst="rect">
            <a:avLst/>
          </a:prstGeom>
          <a:extLst>
            <a:ext uri="{909E8E84-426E-40DD-AFC4-6F175D3DCCD1}">
              <a14:hiddenFill xmlns:a14="http://schemas.microsoft.com/office/drawing/2010/main">
                <a:solidFill>
                  <a:srgbClr val="FFFFFF"/>
                </a:solidFill>
              </a14:hiddenFill>
            </a:ext>
          </a:extLst>
        </p:spPr>
      </p:pic>
      <p:pic>
        <p:nvPicPr>
          <p:cNvPr id="8196" name="Picture 4" descr="Picture background">
            <a:extLst>
              <a:ext uri="{FF2B5EF4-FFF2-40B4-BE49-F238E27FC236}">
                <a16:creationId xmlns:a16="http://schemas.microsoft.com/office/drawing/2014/main" id="{DFBB3B69-CD8D-4E4F-B633-9508D1F02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42" r="-1" b="23965"/>
          <a:stretch/>
        </p:blipFill>
        <p:spPr bwMode="auto">
          <a:xfrm>
            <a:off x="4310063" y="1623984"/>
            <a:ext cx="4133742" cy="3580362"/>
          </a:xfrm>
          <a:prstGeom prst="rect">
            <a:avLst/>
          </a:prstGeom>
          <a:noFill/>
          <a:extLst>
            <a:ext uri="{909E8E84-426E-40DD-AFC4-6F175D3DCCD1}">
              <a14:hiddenFill xmlns:a14="http://schemas.microsoft.com/office/drawing/2010/main">
                <a:solidFill>
                  <a:srgbClr val="FFFFFF"/>
                </a:solidFill>
              </a14:hiddenFill>
            </a:ext>
          </a:extLst>
        </p:spPr>
      </p:pic>
      <p:sp>
        <p:nvSpPr>
          <p:cNvPr id="193" name="TextBox 192">
            <a:extLst>
              <a:ext uri="{FF2B5EF4-FFF2-40B4-BE49-F238E27FC236}">
                <a16:creationId xmlns:a16="http://schemas.microsoft.com/office/drawing/2014/main" id="{AAF4C7AC-4CF9-4B6F-89A6-D57C63C3748E}"/>
              </a:ext>
            </a:extLst>
          </p:cNvPr>
          <p:cNvSpPr txBox="1"/>
          <p:nvPr/>
        </p:nvSpPr>
        <p:spPr>
          <a:xfrm>
            <a:off x="4251792" y="5518695"/>
            <a:ext cx="4572000" cy="750205"/>
          </a:xfrm>
          <a:prstGeom prst="rect">
            <a:avLst/>
          </a:prstGeom>
          <a:noFill/>
        </p:spPr>
        <p:txBody>
          <a:bodyPr wrap="square">
            <a:spAutoFit/>
          </a:bodyPr>
          <a:lstStyle/>
          <a:p>
            <a:pPr algn="r"/>
            <a:r>
              <a:rPr lang="en-US" sz="2175" b="1" u="sng" dirty="0">
                <a:latin typeface="+mj-lt"/>
                <a:ea typeface="+mj-ea"/>
                <a:cs typeface="+mj-cs"/>
              </a:rPr>
              <a:t>Theory of cultural and historical types</a:t>
            </a:r>
            <a:r>
              <a:rPr lang="ru-RU" sz="2175" b="1" u="sng" dirty="0">
                <a:latin typeface="+mj-lt"/>
                <a:ea typeface="+mj-ea"/>
                <a:cs typeface="+mj-cs"/>
              </a:rPr>
              <a:t> </a:t>
            </a:r>
            <a:br>
              <a:rPr lang="ru-RU" sz="2175" b="1" u="sng" dirty="0">
                <a:latin typeface="+mj-lt"/>
                <a:ea typeface="+mj-ea"/>
                <a:cs typeface="+mj-cs"/>
              </a:rPr>
            </a:br>
            <a:r>
              <a:rPr lang="en-US" sz="2100" b="1" dirty="0"/>
              <a:t>Danilevsky</a:t>
            </a:r>
            <a:r>
              <a:rPr lang="ru-RU" sz="2100" dirty="0"/>
              <a:t> </a:t>
            </a:r>
            <a:r>
              <a:rPr lang="en-US" sz="2100" dirty="0" err="1"/>
              <a:t>N.Ya</a:t>
            </a:r>
            <a:r>
              <a:rPr lang="en-US" sz="2100" dirty="0"/>
              <a:t>.</a:t>
            </a:r>
            <a:r>
              <a:rPr lang="ru-RU" sz="2100" dirty="0"/>
              <a:t> </a:t>
            </a:r>
            <a:r>
              <a:rPr lang="ru-RU" sz="2100" b="1" dirty="0"/>
              <a:t>1822–1885</a:t>
            </a:r>
            <a:endParaRPr lang="ru-RU" sz="2175" b="1" u="sng" dirty="0">
              <a:latin typeface="+mj-lt"/>
              <a:ea typeface="+mj-ea"/>
              <a:cs typeface="+mj-cs"/>
            </a:endParaRPr>
          </a:p>
        </p:txBody>
      </p:sp>
      <p:sp>
        <p:nvSpPr>
          <p:cNvPr id="10" name="Пятиугольник 2">
            <a:extLst>
              <a:ext uri="{FF2B5EF4-FFF2-40B4-BE49-F238E27FC236}">
                <a16:creationId xmlns:a16="http://schemas.microsoft.com/office/drawing/2014/main" id="{57EE70D5-B569-4B09-B226-4FE814410F81}"/>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Civilizational approach:</a:t>
            </a:r>
            <a:r>
              <a:rPr lang="ru-RU" dirty="0"/>
              <a:t> </a:t>
            </a:r>
            <a:r>
              <a:rPr lang="en-US" dirty="0" err="1"/>
              <a:t>Danilevsky</a:t>
            </a:r>
            <a:endParaRPr lang="ru-RU" dirty="0"/>
          </a:p>
        </p:txBody>
      </p:sp>
      <p:pic>
        <p:nvPicPr>
          <p:cNvPr id="11" name="Рисунок 10">
            <a:extLst>
              <a:ext uri="{FF2B5EF4-FFF2-40B4-BE49-F238E27FC236}">
                <a16:creationId xmlns:a16="http://schemas.microsoft.com/office/drawing/2014/main" id="{DC961ADE-9F0D-4752-B7B6-C90112E726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231920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E5EB05-116D-486F-8947-501B75699FAC}"/>
              </a:ext>
            </a:extLst>
          </p:cNvPr>
          <p:cNvSpPr>
            <a:spLocks noGrp="1"/>
          </p:cNvSpPr>
          <p:nvPr>
            <p:ph type="ctrTitle"/>
          </p:nvPr>
        </p:nvSpPr>
        <p:spPr>
          <a:xfrm>
            <a:off x="623991" y="3911282"/>
            <a:ext cx="4562091" cy="1575009"/>
          </a:xfrm>
        </p:spPr>
        <p:txBody>
          <a:bodyPr anchor="ctr">
            <a:normAutofit fontScale="90000"/>
          </a:bodyPr>
          <a:lstStyle/>
          <a:p>
            <a:r>
              <a:rPr lang="en-US" sz="3900" b="1" dirty="0"/>
              <a:t>Danilevsky’ concept</a:t>
            </a:r>
            <a:r>
              <a:rPr lang="ru-RU" sz="3900" b="1" dirty="0"/>
              <a:t> </a:t>
            </a:r>
            <a:br>
              <a:rPr lang="en-US" sz="3900" b="1" dirty="0"/>
            </a:br>
            <a:r>
              <a:rPr lang="en-US" sz="3900" b="1" dirty="0"/>
              <a:t>of cultural and historical types (CHT)  </a:t>
            </a:r>
            <a:endParaRPr lang="ru-RU" sz="3900" dirty="0"/>
          </a:p>
        </p:txBody>
      </p:sp>
      <p:sp>
        <p:nvSpPr>
          <p:cNvPr id="3" name="Подзаголовок 2">
            <a:extLst>
              <a:ext uri="{FF2B5EF4-FFF2-40B4-BE49-F238E27FC236}">
                <a16:creationId xmlns:a16="http://schemas.microsoft.com/office/drawing/2014/main" id="{92FABF11-9DA0-497E-AE36-8FE37DF16D50}"/>
              </a:ext>
            </a:extLst>
          </p:cNvPr>
          <p:cNvSpPr>
            <a:spLocks noGrp="1"/>
          </p:cNvSpPr>
          <p:nvPr>
            <p:ph type="subTitle" idx="1"/>
          </p:nvPr>
        </p:nvSpPr>
        <p:spPr>
          <a:xfrm>
            <a:off x="5955158" y="4136249"/>
            <a:ext cx="2489595" cy="1082331"/>
          </a:xfrm>
        </p:spPr>
        <p:txBody>
          <a:bodyPr anchor="ctr">
            <a:normAutofit fontScale="92500" lnSpcReduction="10000"/>
          </a:bodyPr>
          <a:lstStyle/>
          <a:p>
            <a:r>
              <a:rPr lang="en-US" sz="1650" b="1" dirty="0">
                <a:latin typeface="Noto Sans" panose="020B0502040504020204" pitchFamily="34" charset="0"/>
                <a:ea typeface="Calibri" panose="020F0502020204030204" pitchFamily="34" charset="0"/>
                <a:cs typeface="Times New Roman" panose="02020603050405020304" pitchFamily="18" charset="0"/>
              </a:rPr>
              <a:t>CHT like living organisms </a:t>
            </a:r>
            <a:r>
              <a:rPr lang="en-US" sz="1650" dirty="0">
                <a:latin typeface="Noto Sans" panose="020B0502040504020204" pitchFamily="34" charset="0"/>
                <a:ea typeface="Calibri" panose="020F0502020204030204" pitchFamily="34" charset="0"/>
                <a:cs typeface="Times New Roman" panose="02020603050405020304" pitchFamily="18" charset="0"/>
              </a:rPr>
              <a:t>are </a:t>
            </a:r>
            <a:r>
              <a:rPr lang="en-US" sz="1650" b="1" dirty="0">
                <a:latin typeface="Noto Sans" panose="020B0502040504020204" pitchFamily="34" charset="0"/>
                <a:ea typeface="Calibri" panose="020F0502020204030204" pitchFamily="34" charset="0"/>
                <a:cs typeface="Times New Roman" panose="02020603050405020304" pitchFamily="18" charset="0"/>
              </a:rPr>
              <a:t>born</a:t>
            </a:r>
            <a:r>
              <a:rPr lang="en-US" sz="1650" dirty="0">
                <a:latin typeface="Noto Sans" panose="020B0502040504020204" pitchFamily="34" charset="0"/>
                <a:ea typeface="Calibri" panose="020F0502020204030204" pitchFamily="34" charset="0"/>
                <a:cs typeface="Times New Roman" panose="02020603050405020304" pitchFamily="18" charset="0"/>
              </a:rPr>
              <a:t>, go through stages of </a:t>
            </a:r>
            <a:r>
              <a:rPr lang="en-US" sz="1650" b="1" dirty="0">
                <a:latin typeface="Noto Sans" panose="020B0502040504020204" pitchFamily="34" charset="0"/>
                <a:ea typeface="Calibri" panose="020F0502020204030204" pitchFamily="34" charset="0"/>
                <a:cs typeface="Times New Roman" panose="02020603050405020304" pitchFamily="18" charset="0"/>
              </a:rPr>
              <a:t>growth</a:t>
            </a:r>
            <a:r>
              <a:rPr lang="en-US" sz="1650" dirty="0">
                <a:latin typeface="Noto Sans" panose="020B0502040504020204" pitchFamily="34" charset="0"/>
                <a:ea typeface="Calibri" panose="020F0502020204030204" pitchFamily="34" charset="0"/>
                <a:cs typeface="Times New Roman" panose="02020603050405020304" pitchFamily="18" charset="0"/>
              </a:rPr>
              <a:t> and </a:t>
            </a:r>
            <a:r>
              <a:rPr lang="en-US" sz="1650" b="1" dirty="0">
                <a:latin typeface="Noto Sans" panose="020B0502040504020204" pitchFamily="34" charset="0"/>
                <a:ea typeface="Calibri" panose="020F0502020204030204" pitchFamily="34" charset="0"/>
                <a:cs typeface="Times New Roman" panose="02020603050405020304" pitchFamily="18" charset="0"/>
              </a:rPr>
              <a:t>flourishing</a:t>
            </a:r>
            <a:r>
              <a:rPr lang="en-US" sz="1650" dirty="0">
                <a:latin typeface="Noto Sans" panose="020B0502040504020204" pitchFamily="34" charset="0"/>
                <a:ea typeface="Calibri" panose="020F0502020204030204" pitchFamily="34" charset="0"/>
                <a:cs typeface="Times New Roman" panose="02020603050405020304" pitchFamily="18" charset="0"/>
              </a:rPr>
              <a:t> and eventually </a:t>
            </a:r>
            <a:r>
              <a:rPr lang="en-US" sz="1650" b="1" dirty="0">
                <a:latin typeface="Noto Sans" panose="020B0502040504020204" pitchFamily="34" charset="0"/>
                <a:ea typeface="Calibri" panose="020F0502020204030204" pitchFamily="34" charset="0"/>
                <a:cs typeface="Times New Roman" panose="02020603050405020304" pitchFamily="18" charset="0"/>
              </a:rPr>
              <a:t>die </a:t>
            </a:r>
            <a:endParaRPr lang="ru-RU" sz="1650" b="1" dirty="0"/>
          </a:p>
        </p:txBody>
      </p:sp>
      <p:pic>
        <p:nvPicPr>
          <p:cNvPr id="9218" name="Picture 2" descr="Picture background">
            <a:extLst>
              <a:ext uri="{FF2B5EF4-FFF2-40B4-BE49-F238E27FC236}">
                <a16:creationId xmlns:a16="http://schemas.microsoft.com/office/drawing/2014/main" id="{2F6BE19B-0632-43DB-A866-240980A5F9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433"/>
          <a:stretch/>
        </p:blipFill>
        <p:spPr bwMode="auto">
          <a:xfrm>
            <a:off x="571391" y="1440155"/>
            <a:ext cx="7739172" cy="24410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83DE96E-175E-4F3D-931D-99B54A9FA9AA}"/>
              </a:ext>
            </a:extLst>
          </p:cNvPr>
          <p:cNvSpPr txBox="1"/>
          <p:nvPr/>
        </p:nvSpPr>
        <p:spPr>
          <a:xfrm>
            <a:off x="6664373" y="5262966"/>
            <a:ext cx="1369965" cy="1338828"/>
          </a:xfrm>
          <a:prstGeom prst="rect">
            <a:avLst/>
          </a:prstGeom>
          <a:noFill/>
        </p:spPr>
        <p:txBody>
          <a:bodyPr wrap="square">
            <a:spAutoFit/>
          </a:bodyPr>
          <a:lstStyle/>
          <a:p>
            <a:r>
              <a:rPr lang="ru-RU" sz="1350" dirty="0"/>
              <a:t>4 </a:t>
            </a:r>
            <a:r>
              <a:rPr lang="en-US" sz="1350" dirty="0"/>
              <a:t>stages</a:t>
            </a:r>
            <a:r>
              <a:rPr lang="ru-RU" sz="1350" dirty="0"/>
              <a:t>: </a:t>
            </a:r>
            <a:r>
              <a:rPr lang="ru-RU" sz="1350" b="1" dirty="0" err="1"/>
              <a:t>ethnographic</a:t>
            </a:r>
            <a:r>
              <a:rPr lang="ru-RU" sz="1350" b="1" dirty="0"/>
              <a:t>, </a:t>
            </a:r>
            <a:r>
              <a:rPr lang="ru-RU" sz="1350" b="1" dirty="0" err="1"/>
              <a:t>state</a:t>
            </a:r>
            <a:r>
              <a:rPr lang="ru-RU" sz="1350" b="1" dirty="0"/>
              <a:t>, </a:t>
            </a:r>
            <a:r>
              <a:rPr lang="ru-RU" sz="1350" b="1" dirty="0" err="1"/>
              <a:t>civilizational</a:t>
            </a:r>
            <a:r>
              <a:rPr lang="ru-RU" sz="1350" b="1" dirty="0"/>
              <a:t> (=</a:t>
            </a:r>
            <a:r>
              <a:rPr lang="en-US" sz="1350" b="1" dirty="0"/>
              <a:t>culture)</a:t>
            </a:r>
            <a:r>
              <a:rPr lang="ru-RU" sz="1350" b="1" dirty="0"/>
              <a:t>, </a:t>
            </a:r>
            <a:r>
              <a:rPr lang="ru-RU" sz="1350" b="1" dirty="0" err="1"/>
              <a:t>decrepitude</a:t>
            </a:r>
            <a:endParaRPr lang="ru-RU" sz="1350" b="1" dirty="0"/>
          </a:p>
        </p:txBody>
      </p:sp>
      <p:sp>
        <p:nvSpPr>
          <p:cNvPr id="7" name="Пятиугольник 2">
            <a:extLst>
              <a:ext uri="{FF2B5EF4-FFF2-40B4-BE49-F238E27FC236}">
                <a16:creationId xmlns:a16="http://schemas.microsoft.com/office/drawing/2014/main" id="{55BC90E6-41D7-49D4-A51E-17669D02DB29}"/>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Civilizational approach:</a:t>
            </a:r>
            <a:r>
              <a:rPr lang="ru-RU" dirty="0"/>
              <a:t> </a:t>
            </a:r>
            <a:r>
              <a:rPr lang="en-US" dirty="0" err="1"/>
              <a:t>Danilevsky</a:t>
            </a:r>
            <a:endParaRPr lang="ru-RU" dirty="0"/>
          </a:p>
        </p:txBody>
      </p:sp>
      <p:pic>
        <p:nvPicPr>
          <p:cNvPr id="8" name="Рисунок 7">
            <a:extLst>
              <a:ext uri="{FF2B5EF4-FFF2-40B4-BE49-F238E27FC236}">
                <a16:creationId xmlns:a16="http://schemas.microsoft.com/office/drawing/2014/main" id="{3ACA8055-AB25-4B38-BB4B-DF92B352A0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8977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3065CE-052B-407A-BBFC-15DECDFF5815}"/>
              </a:ext>
            </a:extLst>
          </p:cNvPr>
          <p:cNvSpPr txBox="1"/>
          <p:nvPr/>
        </p:nvSpPr>
        <p:spPr>
          <a:xfrm>
            <a:off x="596153" y="1738032"/>
            <a:ext cx="4040141" cy="96949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700" dirty="0">
                <a:solidFill>
                  <a:srgbClr val="111111"/>
                </a:solidFill>
                <a:latin typeface="Noto Sans" panose="020B0502040504020204" pitchFamily="34" charset="0"/>
                <a:ea typeface="Calibri" panose="020F0502020204030204" pitchFamily="34" charset="0"/>
                <a:cs typeface="Times New Roman" panose="02020603050405020304" pitchFamily="18" charset="0"/>
              </a:rPr>
              <a:t>All-Slavic Union - </a:t>
            </a:r>
            <a:r>
              <a:rPr lang="en-US" sz="1500" b="1" dirty="0">
                <a:latin typeface="Noto Sans" panose="020B0502040504020204" pitchFamily="34" charset="0"/>
                <a:ea typeface="Calibri" panose="020F0502020204030204" pitchFamily="34" charset="0"/>
                <a:cs typeface="Times New Roman" panose="02020603050405020304" pitchFamily="18" charset="0"/>
              </a:rPr>
              <a:t>from the Adriatic Sea to the Pacific Ocean, with capital in Constantinople</a:t>
            </a:r>
            <a:r>
              <a:rPr lang="ru-RU" sz="1500" b="1" dirty="0">
                <a:latin typeface="Noto Sans" panose="020B0502040504020204" pitchFamily="34" charset="0"/>
                <a:ea typeface="Calibri" panose="020F0502020204030204" pitchFamily="34" charset="0"/>
                <a:cs typeface="Times New Roman" panose="02020603050405020304" pitchFamily="18" charset="0"/>
              </a:rPr>
              <a:t>, </a:t>
            </a:r>
            <a:r>
              <a:rPr lang="en-US" sz="1500" b="1" dirty="0">
                <a:latin typeface="Noto Sans" panose="020B0502040504020204" pitchFamily="34" charset="0"/>
                <a:ea typeface="Calibri" panose="020F0502020204030204" pitchFamily="34" charset="0"/>
                <a:cs typeface="Times New Roman" panose="02020603050405020304" pitchFamily="18" charset="0"/>
              </a:rPr>
              <a:t>led by Russia</a:t>
            </a:r>
            <a:endParaRPr lang="ru-RU" sz="1500" b="1" dirty="0">
              <a:latin typeface="Noto Sans" panose="020B050204050402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DF5A7C6-D654-4E3F-B134-9194B6051CA5}"/>
              </a:ext>
            </a:extLst>
          </p:cNvPr>
          <p:cNvSpPr txBox="1"/>
          <p:nvPr/>
        </p:nvSpPr>
        <p:spPr>
          <a:xfrm>
            <a:off x="578224" y="2981630"/>
            <a:ext cx="4572000" cy="1338828"/>
          </a:xfrm>
          <a:prstGeom prst="rect">
            <a:avLst/>
          </a:prstGeom>
          <a:solidFill>
            <a:schemeClr val="accent4">
              <a:lumMod val="60000"/>
              <a:lumOff val="40000"/>
            </a:schemeClr>
          </a:solidFill>
        </p:spPr>
        <p:txBody>
          <a:bodyPr wrap="square">
            <a:spAutoFit/>
          </a:bodyPr>
          <a:lstStyle/>
          <a:p>
            <a:r>
              <a:rPr lang="ru-RU" sz="1350" b="1" dirty="0"/>
              <a:t>«Europe </a:t>
            </a:r>
            <a:r>
              <a:rPr lang="ru-RU" sz="1350" b="1" dirty="0" err="1"/>
              <a:t>does</a:t>
            </a:r>
            <a:r>
              <a:rPr lang="ru-RU" sz="1350" b="1" dirty="0"/>
              <a:t> </a:t>
            </a:r>
            <a:r>
              <a:rPr lang="ru-RU" sz="1350" b="1" dirty="0" err="1"/>
              <a:t>not</a:t>
            </a:r>
            <a:r>
              <a:rPr lang="ru-RU" sz="1350" b="1" dirty="0"/>
              <a:t> </a:t>
            </a:r>
            <a:r>
              <a:rPr lang="ru-RU" sz="1350" b="1" dirty="0" err="1"/>
              <a:t>recognize</a:t>
            </a:r>
            <a:r>
              <a:rPr lang="ru-RU" sz="1350" b="1" dirty="0"/>
              <a:t> </a:t>
            </a:r>
            <a:r>
              <a:rPr lang="ru-RU" sz="1350" b="1" dirty="0" err="1"/>
              <a:t>us</a:t>
            </a:r>
            <a:r>
              <a:rPr lang="ru-RU" sz="1350" b="1" dirty="0"/>
              <a:t> </a:t>
            </a:r>
            <a:r>
              <a:rPr lang="ru-RU" sz="1350" b="1" dirty="0" err="1"/>
              <a:t>as</a:t>
            </a:r>
            <a:r>
              <a:rPr lang="ru-RU" sz="1350" b="1" dirty="0"/>
              <a:t> </a:t>
            </a:r>
            <a:r>
              <a:rPr lang="ru-RU" sz="1350" b="1" dirty="0" err="1"/>
              <a:t>its</a:t>
            </a:r>
            <a:r>
              <a:rPr lang="ru-RU" sz="1350" b="1" dirty="0"/>
              <a:t> </a:t>
            </a:r>
            <a:r>
              <a:rPr lang="ru-RU" sz="1350" b="1" dirty="0" err="1"/>
              <a:t>own</a:t>
            </a:r>
            <a:r>
              <a:rPr lang="ru-RU" sz="1350" dirty="0"/>
              <a:t>. </a:t>
            </a:r>
            <a:r>
              <a:rPr lang="ru-RU" sz="1350" dirty="0" err="1"/>
              <a:t>She</a:t>
            </a:r>
            <a:r>
              <a:rPr lang="ru-RU" sz="1350" dirty="0"/>
              <a:t> </a:t>
            </a:r>
            <a:r>
              <a:rPr lang="ru-RU" sz="1350" dirty="0" err="1"/>
              <a:t>sees</a:t>
            </a:r>
            <a:r>
              <a:rPr lang="ru-RU" sz="1350" dirty="0"/>
              <a:t> </a:t>
            </a:r>
            <a:r>
              <a:rPr lang="ru-RU" sz="1350" dirty="0" err="1"/>
              <a:t>in</a:t>
            </a:r>
            <a:r>
              <a:rPr lang="ru-RU" sz="1350" dirty="0"/>
              <a:t> Russia </a:t>
            </a:r>
            <a:r>
              <a:rPr lang="ru-RU" sz="1350" dirty="0" err="1"/>
              <a:t>and</a:t>
            </a:r>
            <a:r>
              <a:rPr lang="ru-RU" sz="1350" dirty="0"/>
              <a:t> </a:t>
            </a:r>
            <a:r>
              <a:rPr lang="ru-RU" sz="1350" dirty="0" err="1"/>
              <a:t>in</a:t>
            </a:r>
            <a:r>
              <a:rPr lang="ru-RU" sz="1350" dirty="0"/>
              <a:t> </a:t>
            </a:r>
            <a:r>
              <a:rPr lang="ru-RU" sz="1350" dirty="0" err="1"/>
              <a:t>the</a:t>
            </a:r>
            <a:r>
              <a:rPr lang="ru-RU" sz="1350" dirty="0"/>
              <a:t> </a:t>
            </a:r>
            <a:r>
              <a:rPr lang="ru-RU" sz="1350" dirty="0" err="1"/>
              <a:t>Slavs</a:t>
            </a:r>
            <a:r>
              <a:rPr lang="ru-RU" sz="1350" dirty="0"/>
              <a:t> </a:t>
            </a:r>
            <a:r>
              <a:rPr lang="ru-RU" sz="1350" dirty="0" err="1"/>
              <a:t>in</a:t>
            </a:r>
            <a:r>
              <a:rPr lang="ru-RU" sz="1350" dirty="0"/>
              <a:t> </a:t>
            </a:r>
            <a:r>
              <a:rPr lang="ru-RU" sz="1350" dirty="0" err="1"/>
              <a:t>general</a:t>
            </a:r>
            <a:r>
              <a:rPr lang="ru-RU" sz="1350" dirty="0"/>
              <a:t> </a:t>
            </a:r>
            <a:r>
              <a:rPr lang="ru-RU" sz="1350" dirty="0" err="1"/>
              <a:t>something</a:t>
            </a:r>
            <a:r>
              <a:rPr lang="ru-RU" sz="1350" dirty="0"/>
              <a:t> </a:t>
            </a:r>
            <a:r>
              <a:rPr lang="ru-RU" sz="1350" dirty="0" err="1"/>
              <a:t>alien</a:t>
            </a:r>
            <a:r>
              <a:rPr lang="ru-RU" sz="1350" dirty="0"/>
              <a:t> </a:t>
            </a:r>
            <a:r>
              <a:rPr lang="ru-RU" sz="1350" dirty="0" err="1"/>
              <a:t>to</a:t>
            </a:r>
            <a:r>
              <a:rPr lang="ru-RU" sz="1350" dirty="0"/>
              <a:t> </a:t>
            </a:r>
            <a:r>
              <a:rPr lang="ru-RU" sz="1350" dirty="0" err="1"/>
              <a:t>her</a:t>
            </a:r>
            <a:r>
              <a:rPr lang="ru-RU" sz="1350" dirty="0"/>
              <a:t>, </a:t>
            </a:r>
            <a:r>
              <a:rPr lang="ru-RU" sz="1350" dirty="0" err="1"/>
              <a:t>and</a:t>
            </a:r>
            <a:r>
              <a:rPr lang="ru-RU" sz="1350" dirty="0"/>
              <a:t> </a:t>
            </a:r>
            <a:r>
              <a:rPr lang="ru-RU" sz="1350" dirty="0" err="1"/>
              <a:t>at</a:t>
            </a:r>
            <a:r>
              <a:rPr lang="ru-RU" sz="1350" dirty="0"/>
              <a:t> </a:t>
            </a:r>
            <a:r>
              <a:rPr lang="ru-RU" sz="1350" dirty="0" err="1"/>
              <a:t>the</a:t>
            </a:r>
            <a:r>
              <a:rPr lang="ru-RU" sz="1350" dirty="0"/>
              <a:t> </a:t>
            </a:r>
            <a:r>
              <a:rPr lang="ru-RU" sz="1350" dirty="0" err="1"/>
              <a:t>same</a:t>
            </a:r>
            <a:r>
              <a:rPr lang="ru-RU" sz="1350" dirty="0"/>
              <a:t> </a:t>
            </a:r>
            <a:r>
              <a:rPr lang="ru-RU" sz="1350" dirty="0" err="1"/>
              <a:t>time</a:t>
            </a:r>
            <a:r>
              <a:rPr lang="ru-RU" sz="1350" dirty="0"/>
              <a:t> </a:t>
            </a:r>
            <a:r>
              <a:rPr lang="ru-RU" sz="1350" dirty="0" err="1"/>
              <a:t>something</a:t>
            </a:r>
            <a:r>
              <a:rPr lang="ru-RU" sz="1350" dirty="0"/>
              <a:t> </a:t>
            </a:r>
            <a:r>
              <a:rPr lang="ru-RU" sz="1350" dirty="0" err="1"/>
              <a:t>that</a:t>
            </a:r>
            <a:r>
              <a:rPr lang="ru-RU" sz="1350" dirty="0"/>
              <a:t> </a:t>
            </a:r>
            <a:r>
              <a:rPr lang="ru-RU" sz="1350" dirty="0" err="1"/>
              <a:t>cannot</a:t>
            </a:r>
            <a:r>
              <a:rPr lang="ru-RU" sz="1350" dirty="0"/>
              <a:t> </a:t>
            </a:r>
            <a:r>
              <a:rPr lang="ru-RU" sz="1350" dirty="0" err="1"/>
              <a:t>serve</a:t>
            </a:r>
            <a:r>
              <a:rPr lang="ru-RU" sz="1350" dirty="0"/>
              <a:t> </a:t>
            </a:r>
            <a:r>
              <a:rPr lang="ru-RU" sz="1350" dirty="0" err="1"/>
              <a:t>as</a:t>
            </a:r>
            <a:r>
              <a:rPr lang="ru-RU" sz="1350" dirty="0"/>
              <a:t> a </a:t>
            </a:r>
            <a:r>
              <a:rPr lang="ru-RU" sz="1350" dirty="0" err="1"/>
              <a:t>simple</a:t>
            </a:r>
            <a:r>
              <a:rPr lang="ru-RU" sz="1350" dirty="0"/>
              <a:t> </a:t>
            </a:r>
            <a:r>
              <a:rPr lang="ru-RU" sz="1350" dirty="0" err="1"/>
              <a:t>material</a:t>
            </a:r>
            <a:r>
              <a:rPr lang="ru-RU" sz="1350" dirty="0"/>
              <a:t> </a:t>
            </a:r>
            <a:r>
              <a:rPr lang="ru-RU" sz="1350" dirty="0" err="1"/>
              <a:t>for</a:t>
            </a:r>
            <a:r>
              <a:rPr lang="ru-RU" sz="1350" dirty="0"/>
              <a:t> </a:t>
            </a:r>
            <a:r>
              <a:rPr lang="ru-RU" sz="1350" dirty="0" err="1"/>
              <a:t>her</a:t>
            </a:r>
            <a:r>
              <a:rPr lang="ru-RU" sz="1350" dirty="0"/>
              <a:t> </a:t>
            </a:r>
            <a:r>
              <a:rPr lang="ru-RU" sz="1350" dirty="0" err="1"/>
              <a:t>from</a:t>
            </a:r>
            <a:r>
              <a:rPr lang="ru-RU" sz="1350" dirty="0"/>
              <a:t> </a:t>
            </a:r>
            <a:r>
              <a:rPr lang="ru-RU" sz="1350" dirty="0" err="1"/>
              <a:t>which</a:t>
            </a:r>
            <a:r>
              <a:rPr lang="ru-RU" sz="1350" dirty="0"/>
              <a:t> </a:t>
            </a:r>
            <a:r>
              <a:rPr lang="ru-RU" sz="1350" dirty="0" err="1"/>
              <a:t>she</a:t>
            </a:r>
            <a:r>
              <a:rPr lang="ru-RU" sz="1350" dirty="0"/>
              <a:t> </a:t>
            </a:r>
            <a:r>
              <a:rPr lang="ru-RU" sz="1350" dirty="0" err="1"/>
              <a:t>could</a:t>
            </a:r>
            <a:r>
              <a:rPr lang="ru-RU" sz="1350" dirty="0"/>
              <a:t> </a:t>
            </a:r>
            <a:r>
              <a:rPr lang="ru-RU" sz="1350" dirty="0" err="1"/>
              <a:t>extract</a:t>
            </a:r>
            <a:r>
              <a:rPr lang="ru-RU" sz="1350" dirty="0"/>
              <a:t> </a:t>
            </a:r>
            <a:r>
              <a:rPr lang="ru-RU" sz="1350" dirty="0" err="1"/>
              <a:t>her</a:t>
            </a:r>
            <a:r>
              <a:rPr lang="ru-RU" sz="1350" dirty="0"/>
              <a:t> </a:t>
            </a:r>
            <a:r>
              <a:rPr lang="ru-RU" sz="1350" dirty="0" err="1"/>
              <a:t>benefits</a:t>
            </a:r>
            <a:r>
              <a:rPr lang="ru-RU" sz="1350" dirty="0"/>
              <a:t>...</a:t>
            </a:r>
            <a:r>
              <a:rPr lang="ru-RU" sz="1350" b="1" dirty="0"/>
              <a:t>Europe </a:t>
            </a:r>
            <a:r>
              <a:rPr lang="ru-RU" sz="1350" b="1" dirty="0" err="1"/>
              <a:t>therefore</a:t>
            </a:r>
            <a:r>
              <a:rPr lang="ru-RU" sz="1350" b="1" dirty="0"/>
              <a:t> </a:t>
            </a:r>
            <a:r>
              <a:rPr lang="ru-RU" sz="1350" b="1" dirty="0" err="1"/>
              <a:t>sees</a:t>
            </a:r>
            <a:r>
              <a:rPr lang="ru-RU" sz="1350" b="1" dirty="0"/>
              <a:t> </a:t>
            </a:r>
            <a:r>
              <a:rPr lang="ru-RU" sz="1350" b="1" dirty="0" err="1"/>
              <a:t>in</a:t>
            </a:r>
            <a:r>
              <a:rPr lang="ru-RU" sz="1350" b="1" dirty="0"/>
              <a:t> Russia </a:t>
            </a:r>
            <a:r>
              <a:rPr lang="ru-RU" sz="1350" b="1" dirty="0" err="1"/>
              <a:t>and</a:t>
            </a:r>
            <a:r>
              <a:rPr lang="ru-RU" sz="1350" b="1" dirty="0"/>
              <a:t> </a:t>
            </a:r>
            <a:r>
              <a:rPr lang="ru-RU" sz="1350" b="1" dirty="0" err="1"/>
              <a:t>Slavs</a:t>
            </a:r>
            <a:r>
              <a:rPr lang="ru-RU" sz="1350" b="1" dirty="0"/>
              <a:t> </a:t>
            </a:r>
            <a:r>
              <a:rPr lang="ru-RU" sz="1350" b="1" dirty="0" err="1"/>
              <a:t>not</a:t>
            </a:r>
            <a:r>
              <a:rPr lang="ru-RU" sz="1350" b="1" dirty="0"/>
              <a:t> </a:t>
            </a:r>
            <a:r>
              <a:rPr lang="ru-RU" sz="1350" b="1" dirty="0" err="1"/>
              <a:t>only</a:t>
            </a:r>
            <a:r>
              <a:rPr lang="ru-RU" sz="1350" b="1" dirty="0"/>
              <a:t> </a:t>
            </a:r>
            <a:r>
              <a:rPr lang="ru-RU" sz="1350" b="1" dirty="0" err="1"/>
              <a:t>an</a:t>
            </a:r>
            <a:r>
              <a:rPr lang="ru-RU" sz="1350" b="1" dirty="0"/>
              <a:t> </a:t>
            </a:r>
            <a:r>
              <a:rPr lang="ru-RU" sz="1350" b="1" dirty="0" err="1"/>
              <a:t>alien</a:t>
            </a:r>
            <a:r>
              <a:rPr lang="ru-RU" sz="1350" b="1" dirty="0"/>
              <a:t>, </a:t>
            </a:r>
            <a:r>
              <a:rPr lang="ru-RU" sz="1350" b="1" dirty="0" err="1"/>
              <a:t>but</a:t>
            </a:r>
            <a:r>
              <a:rPr lang="ru-RU" sz="1350" b="1" dirty="0"/>
              <a:t> </a:t>
            </a:r>
            <a:r>
              <a:rPr lang="ru-RU" sz="1350" b="1" dirty="0" err="1"/>
              <a:t>also</a:t>
            </a:r>
            <a:r>
              <a:rPr lang="ru-RU" sz="1350" b="1" dirty="0"/>
              <a:t> a </a:t>
            </a:r>
            <a:r>
              <a:rPr lang="ru-RU" sz="1350" b="1" dirty="0" err="1"/>
              <a:t>hostile</a:t>
            </a:r>
            <a:r>
              <a:rPr lang="ru-RU" sz="1350" b="1" dirty="0"/>
              <a:t> </a:t>
            </a:r>
            <a:r>
              <a:rPr lang="ru-RU" sz="1350" b="1" dirty="0" err="1"/>
              <a:t>beginning</a:t>
            </a:r>
            <a:r>
              <a:rPr lang="ru-RU" sz="1350" b="1" dirty="0"/>
              <a:t>…»</a:t>
            </a:r>
            <a:endParaRPr lang="ru-RU" sz="1350" dirty="0"/>
          </a:p>
        </p:txBody>
      </p:sp>
      <p:sp>
        <p:nvSpPr>
          <p:cNvPr id="17" name="TextBox 16">
            <a:extLst>
              <a:ext uri="{FF2B5EF4-FFF2-40B4-BE49-F238E27FC236}">
                <a16:creationId xmlns:a16="http://schemas.microsoft.com/office/drawing/2014/main" id="{AE558135-3E86-4312-8731-0F3FDB3647BF}"/>
              </a:ext>
            </a:extLst>
          </p:cNvPr>
          <p:cNvSpPr txBox="1"/>
          <p:nvPr/>
        </p:nvSpPr>
        <p:spPr>
          <a:xfrm>
            <a:off x="578223" y="4480426"/>
            <a:ext cx="7937623" cy="115416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sz="1350" dirty="0" err="1"/>
              <a:t>Danilevsky</a:t>
            </a:r>
            <a:r>
              <a:rPr lang="ru-RU" sz="1350" dirty="0"/>
              <a:t> </a:t>
            </a:r>
            <a:r>
              <a:rPr lang="ru-RU" sz="1350" dirty="0" err="1"/>
              <a:t>believed</a:t>
            </a:r>
            <a:r>
              <a:rPr lang="ru-RU" sz="1350" dirty="0"/>
              <a:t> </a:t>
            </a:r>
            <a:r>
              <a:rPr lang="ru-RU" sz="1350" dirty="0" err="1"/>
              <a:t>that</a:t>
            </a:r>
            <a:r>
              <a:rPr lang="ru-RU" sz="1350" dirty="0"/>
              <a:t> "</a:t>
            </a:r>
            <a:r>
              <a:rPr lang="ru-RU" sz="1350" dirty="0" err="1"/>
              <a:t>all</a:t>
            </a:r>
            <a:r>
              <a:rPr lang="ru-RU" sz="1350" dirty="0"/>
              <a:t> </a:t>
            </a:r>
            <a:r>
              <a:rPr lang="ru-RU" sz="1350" dirty="0" err="1"/>
              <a:t>forms</a:t>
            </a:r>
            <a:r>
              <a:rPr lang="ru-RU" sz="1350" dirty="0"/>
              <a:t> </a:t>
            </a:r>
            <a:r>
              <a:rPr lang="ru-RU" sz="1350" dirty="0" err="1"/>
              <a:t>of</a:t>
            </a:r>
            <a:r>
              <a:rPr lang="ru-RU" sz="1350" dirty="0"/>
              <a:t> </a:t>
            </a:r>
            <a:r>
              <a:rPr lang="ru-RU" sz="1350" b="1" dirty="0" err="1"/>
              <a:t>Europeanization</a:t>
            </a:r>
            <a:r>
              <a:rPr lang="ru-RU" sz="1350" dirty="0"/>
              <a:t>, </a:t>
            </a:r>
            <a:r>
              <a:rPr lang="ru-RU" sz="1350" dirty="0" err="1"/>
              <a:t>which</a:t>
            </a:r>
            <a:r>
              <a:rPr lang="ru-RU" sz="1350" dirty="0"/>
              <a:t> </a:t>
            </a:r>
            <a:r>
              <a:rPr lang="ru-RU" sz="1350" dirty="0" err="1"/>
              <a:t>are</a:t>
            </a:r>
            <a:r>
              <a:rPr lang="ru-RU" sz="1350" dirty="0"/>
              <a:t> </a:t>
            </a:r>
            <a:r>
              <a:rPr lang="ru-RU" sz="1350" dirty="0" err="1"/>
              <a:t>so</a:t>
            </a:r>
            <a:r>
              <a:rPr lang="ru-RU" sz="1350" dirty="0"/>
              <a:t> </a:t>
            </a:r>
            <a:r>
              <a:rPr lang="ru-RU" sz="1350" dirty="0" err="1"/>
              <a:t>rich</a:t>
            </a:r>
            <a:r>
              <a:rPr lang="ru-RU" sz="1350" dirty="0"/>
              <a:t> </a:t>
            </a:r>
            <a:r>
              <a:rPr lang="ru-RU" sz="1350" dirty="0" err="1"/>
              <a:t>in</a:t>
            </a:r>
            <a:r>
              <a:rPr lang="ru-RU" sz="1350" dirty="0"/>
              <a:t> Russian </a:t>
            </a:r>
            <a:r>
              <a:rPr lang="ru-RU" sz="1350" dirty="0" err="1"/>
              <a:t>life</a:t>
            </a:r>
            <a:r>
              <a:rPr lang="ru-RU" sz="1350" dirty="0"/>
              <a:t>, </a:t>
            </a:r>
            <a:r>
              <a:rPr lang="ru-RU" sz="1350" dirty="0" err="1"/>
              <a:t>can</a:t>
            </a:r>
            <a:r>
              <a:rPr lang="ru-RU" sz="1350" dirty="0"/>
              <a:t> </a:t>
            </a:r>
            <a:r>
              <a:rPr lang="ru-RU" sz="1350" dirty="0" err="1"/>
              <a:t>be</a:t>
            </a:r>
            <a:r>
              <a:rPr lang="ru-RU" sz="1350" dirty="0"/>
              <a:t> </a:t>
            </a:r>
            <a:r>
              <a:rPr lang="ru-RU" sz="1350" dirty="0" err="1"/>
              <a:t>summed</a:t>
            </a:r>
            <a:r>
              <a:rPr lang="ru-RU" sz="1350" dirty="0"/>
              <a:t> </a:t>
            </a:r>
            <a:r>
              <a:rPr lang="ru-RU" sz="1350" dirty="0" err="1"/>
              <a:t>up</a:t>
            </a:r>
            <a:r>
              <a:rPr lang="ru-RU" sz="1350" dirty="0"/>
              <a:t> </a:t>
            </a:r>
            <a:r>
              <a:rPr lang="ru-RU" sz="1350" dirty="0" err="1"/>
              <a:t>in</a:t>
            </a:r>
            <a:r>
              <a:rPr lang="ru-RU" sz="1350" dirty="0"/>
              <a:t> </a:t>
            </a:r>
            <a:r>
              <a:rPr lang="ru-RU" sz="1350" dirty="0" err="1"/>
              <a:t>the</a:t>
            </a:r>
            <a:r>
              <a:rPr lang="ru-RU" sz="1350" dirty="0"/>
              <a:t> </a:t>
            </a:r>
            <a:r>
              <a:rPr lang="ru-RU" sz="1350" dirty="0" err="1"/>
              <a:t>following</a:t>
            </a:r>
            <a:r>
              <a:rPr lang="ru-RU" sz="1350" dirty="0"/>
              <a:t> </a:t>
            </a:r>
            <a:r>
              <a:rPr lang="ru-RU" sz="1350" dirty="0" err="1"/>
              <a:t>three</a:t>
            </a:r>
            <a:r>
              <a:rPr lang="ru-RU" sz="1350" dirty="0"/>
              <a:t> </a:t>
            </a:r>
            <a:r>
              <a:rPr lang="ru-RU" sz="1350" dirty="0" err="1"/>
              <a:t>categories</a:t>
            </a:r>
            <a:r>
              <a:rPr lang="ru-RU" sz="1350" dirty="0"/>
              <a:t>:</a:t>
            </a:r>
          </a:p>
          <a:p>
            <a:pPr marL="257175" indent="-257175">
              <a:buAutoNum type="arabicPeriod"/>
            </a:pPr>
            <a:r>
              <a:rPr lang="ru-RU" sz="1050" dirty="0"/>
              <a:t>The </a:t>
            </a:r>
            <a:r>
              <a:rPr lang="ru-RU" sz="1050" b="1" dirty="0" err="1"/>
              <a:t>distortion</a:t>
            </a:r>
            <a:r>
              <a:rPr lang="ru-RU" sz="1050" b="1" dirty="0"/>
              <a:t> </a:t>
            </a:r>
            <a:r>
              <a:rPr lang="ru-RU" sz="1050" b="1" dirty="0" err="1"/>
              <a:t>of</a:t>
            </a:r>
            <a:r>
              <a:rPr lang="ru-RU" sz="1050" b="1" dirty="0"/>
              <a:t> </a:t>
            </a:r>
            <a:r>
              <a:rPr lang="ru-RU" sz="1050" b="1" dirty="0" err="1"/>
              <a:t>the</a:t>
            </a:r>
            <a:r>
              <a:rPr lang="ru-RU" sz="1050" b="1" dirty="0"/>
              <a:t> </a:t>
            </a:r>
            <a:r>
              <a:rPr lang="ru-RU" sz="1050" b="1" dirty="0" err="1"/>
              <a:t>national</a:t>
            </a:r>
            <a:r>
              <a:rPr lang="ru-RU" sz="1050" b="1" dirty="0"/>
              <a:t> </a:t>
            </a:r>
            <a:r>
              <a:rPr lang="ru-RU" sz="1050" b="1" dirty="0" err="1"/>
              <a:t>way</a:t>
            </a:r>
            <a:r>
              <a:rPr lang="ru-RU" sz="1050" b="1" dirty="0"/>
              <a:t> </a:t>
            </a:r>
            <a:r>
              <a:rPr lang="ru-RU" sz="1050" b="1" dirty="0" err="1"/>
              <a:t>of</a:t>
            </a:r>
            <a:r>
              <a:rPr lang="ru-RU" sz="1050" b="1" dirty="0"/>
              <a:t> </a:t>
            </a:r>
            <a:r>
              <a:rPr lang="ru-RU" sz="1050" b="1" dirty="0" err="1"/>
              <a:t>life</a:t>
            </a:r>
            <a:r>
              <a:rPr lang="ru-RU" sz="1050" b="1" dirty="0"/>
              <a:t> </a:t>
            </a:r>
            <a:r>
              <a:rPr lang="ru-RU" sz="1050" b="1" dirty="0" err="1"/>
              <a:t>and</a:t>
            </a:r>
            <a:r>
              <a:rPr lang="ru-RU" sz="1050" b="1" dirty="0"/>
              <a:t> </a:t>
            </a:r>
            <a:r>
              <a:rPr lang="ru-RU" sz="1050" b="1" dirty="0" err="1"/>
              <a:t>the</a:t>
            </a:r>
            <a:r>
              <a:rPr lang="ru-RU" sz="1050" b="1" dirty="0"/>
              <a:t> </a:t>
            </a:r>
            <a:r>
              <a:rPr lang="ru-RU" sz="1050" b="1" dirty="0" err="1"/>
              <a:t>replacement</a:t>
            </a:r>
            <a:r>
              <a:rPr lang="ru-RU" sz="1050" b="1" dirty="0"/>
              <a:t> </a:t>
            </a:r>
            <a:r>
              <a:rPr lang="ru-RU" sz="1050" b="1" dirty="0" err="1"/>
              <a:t>of</a:t>
            </a:r>
            <a:r>
              <a:rPr lang="ru-RU" sz="1050" b="1" dirty="0"/>
              <a:t> </a:t>
            </a:r>
            <a:r>
              <a:rPr lang="ru-RU" sz="1050" b="1" dirty="0" err="1"/>
              <a:t>its</a:t>
            </a:r>
            <a:r>
              <a:rPr lang="ru-RU" sz="1050" b="1" dirty="0"/>
              <a:t> </a:t>
            </a:r>
            <a:r>
              <a:rPr lang="ru-RU" sz="1050" b="1" dirty="0" err="1"/>
              <a:t>forms</a:t>
            </a:r>
            <a:r>
              <a:rPr lang="ru-RU" sz="1050" b="1" dirty="0"/>
              <a:t> </a:t>
            </a:r>
            <a:r>
              <a:rPr lang="ru-RU" sz="1050" b="1" dirty="0" err="1"/>
              <a:t>by</a:t>
            </a:r>
            <a:r>
              <a:rPr lang="ru-RU" sz="1050" b="1" dirty="0"/>
              <a:t> </a:t>
            </a:r>
            <a:r>
              <a:rPr lang="ru-RU" sz="1050" b="1" dirty="0" err="1"/>
              <a:t>alien</a:t>
            </a:r>
            <a:r>
              <a:rPr lang="ru-RU" sz="1050" b="1" dirty="0"/>
              <a:t>, </a:t>
            </a:r>
            <a:r>
              <a:rPr lang="ru-RU" sz="1050" b="1" dirty="0" err="1"/>
              <a:t>foreign</a:t>
            </a:r>
            <a:r>
              <a:rPr lang="ru-RU" sz="1050" b="1" dirty="0"/>
              <a:t> </a:t>
            </a:r>
            <a:r>
              <a:rPr lang="ru-RU" sz="1050" b="1" dirty="0" err="1"/>
              <a:t>forms</a:t>
            </a:r>
            <a:endParaRPr lang="en-US" sz="1050" b="1" dirty="0"/>
          </a:p>
          <a:p>
            <a:pPr marL="257175" indent="-257175">
              <a:buAutoNum type="arabicPeriod"/>
            </a:pPr>
            <a:r>
              <a:rPr lang="ru-RU" sz="1050" dirty="0" err="1"/>
              <a:t>Borrowing</a:t>
            </a:r>
            <a:r>
              <a:rPr lang="ru-RU" sz="1050" dirty="0"/>
              <a:t> </a:t>
            </a:r>
            <a:r>
              <a:rPr lang="ru-RU" sz="1050" dirty="0" err="1"/>
              <a:t>various</a:t>
            </a:r>
            <a:r>
              <a:rPr lang="ru-RU" sz="1050" dirty="0"/>
              <a:t> </a:t>
            </a:r>
            <a:r>
              <a:rPr lang="ru-RU" sz="1050" b="1" dirty="0" err="1"/>
              <a:t>foreign</a:t>
            </a:r>
            <a:r>
              <a:rPr lang="ru-RU" sz="1050" b="1" dirty="0"/>
              <a:t> </a:t>
            </a:r>
            <a:r>
              <a:rPr lang="ru-RU" sz="1050" b="1" dirty="0" err="1"/>
              <a:t>institutions</a:t>
            </a:r>
            <a:r>
              <a:rPr lang="ru-RU" sz="1050" b="1" dirty="0"/>
              <a:t> </a:t>
            </a:r>
            <a:r>
              <a:rPr lang="ru-RU" sz="1050" dirty="0" err="1"/>
              <a:t>and</a:t>
            </a:r>
            <a:r>
              <a:rPr lang="ru-RU" sz="1050" dirty="0"/>
              <a:t> </a:t>
            </a:r>
            <a:r>
              <a:rPr lang="ru-RU" sz="1050" dirty="0" err="1"/>
              <a:t>transplanting</a:t>
            </a:r>
            <a:r>
              <a:rPr lang="ru-RU" sz="1050" dirty="0"/>
              <a:t> </a:t>
            </a:r>
            <a:r>
              <a:rPr lang="ru-RU" sz="1050" dirty="0" err="1"/>
              <a:t>them</a:t>
            </a:r>
            <a:r>
              <a:rPr lang="ru-RU" sz="1050" dirty="0"/>
              <a:t> </a:t>
            </a:r>
            <a:r>
              <a:rPr lang="ru-RU" sz="1050" dirty="0" err="1"/>
              <a:t>to</a:t>
            </a:r>
            <a:r>
              <a:rPr lang="ru-RU" sz="1050" dirty="0"/>
              <a:t> Russian </a:t>
            </a:r>
            <a:r>
              <a:rPr lang="ru-RU" sz="1050" dirty="0" err="1"/>
              <a:t>soi</a:t>
            </a:r>
            <a:r>
              <a:rPr lang="en-US" sz="1050" dirty="0"/>
              <a:t>l</a:t>
            </a:r>
          </a:p>
          <a:p>
            <a:pPr marL="257175" indent="-257175">
              <a:buAutoNum type="arabicPeriod"/>
            </a:pPr>
            <a:r>
              <a:rPr lang="ru-RU" sz="1050" b="1" u="sng" dirty="0"/>
              <a:t>A </a:t>
            </a:r>
            <a:r>
              <a:rPr lang="ru-RU" sz="1050" b="1" u="sng" dirty="0" err="1"/>
              <a:t>look</a:t>
            </a:r>
            <a:r>
              <a:rPr lang="ru-RU" sz="1050" b="1" u="sng" dirty="0"/>
              <a:t> </a:t>
            </a:r>
            <a:r>
              <a:rPr lang="ru-RU" sz="1050" b="1" u="sng" dirty="0" err="1"/>
              <a:t>at</a:t>
            </a:r>
            <a:r>
              <a:rPr lang="ru-RU" sz="1050" b="1" u="sng" dirty="0"/>
              <a:t> </a:t>
            </a:r>
            <a:r>
              <a:rPr lang="ru-RU" sz="1050" b="1" u="sng" dirty="0" err="1"/>
              <a:t>both</a:t>
            </a:r>
            <a:r>
              <a:rPr lang="ru-RU" sz="1050" b="1" u="sng" dirty="0"/>
              <a:t> </a:t>
            </a:r>
            <a:r>
              <a:rPr lang="ru-RU" sz="1050" b="1" u="sng" dirty="0" err="1"/>
              <a:t>internal</a:t>
            </a:r>
            <a:r>
              <a:rPr lang="ru-RU" sz="1050" b="1" u="sng" dirty="0"/>
              <a:t> </a:t>
            </a:r>
            <a:r>
              <a:rPr lang="ru-RU" sz="1050" b="1" u="sng" dirty="0" err="1"/>
              <a:t>and</a:t>
            </a:r>
            <a:r>
              <a:rPr lang="ru-RU" sz="1050" b="1" u="sng" dirty="0"/>
              <a:t> </a:t>
            </a:r>
            <a:r>
              <a:rPr lang="ru-RU" sz="1050" b="1" u="sng" dirty="0" err="1"/>
              <a:t>external</a:t>
            </a:r>
            <a:r>
              <a:rPr lang="ru-RU" sz="1050" b="1" u="sng" dirty="0"/>
              <a:t> </a:t>
            </a:r>
            <a:r>
              <a:rPr lang="ru-RU" sz="1050" b="1" u="sng" dirty="0" err="1"/>
              <a:t>relations</a:t>
            </a:r>
            <a:r>
              <a:rPr lang="ru-RU" sz="1050" b="1" u="sng" dirty="0"/>
              <a:t> </a:t>
            </a:r>
            <a:r>
              <a:rPr lang="ru-RU" sz="1050" b="1" u="sng" dirty="0" err="1"/>
              <a:t>and</a:t>
            </a:r>
            <a:r>
              <a:rPr lang="ru-RU" sz="1050" b="1" u="sng" dirty="0"/>
              <a:t> </a:t>
            </a:r>
            <a:r>
              <a:rPr lang="ru-RU" sz="1050" b="1" u="sng" dirty="0" err="1"/>
              <a:t>issues</a:t>
            </a:r>
            <a:r>
              <a:rPr lang="ru-RU" sz="1050" b="1" u="sng" dirty="0"/>
              <a:t> </a:t>
            </a:r>
            <a:r>
              <a:rPr lang="ru-RU" sz="1050" b="1" u="sng" dirty="0" err="1"/>
              <a:t>of</a:t>
            </a:r>
            <a:r>
              <a:rPr lang="ru-RU" sz="1050" b="1" u="sng" dirty="0"/>
              <a:t> Russian </a:t>
            </a:r>
            <a:r>
              <a:rPr lang="ru-RU" sz="1050" b="1" u="sng" dirty="0" err="1"/>
              <a:t>life</a:t>
            </a:r>
            <a:r>
              <a:rPr lang="ru-RU" sz="1050" b="1" u="sng" dirty="0"/>
              <a:t> </a:t>
            </a:r>
            <a:r>
              <a:rPr lang="ru-RU" sz="1050" b="1" u="sng" dirty="0" err="1"/>
              <a:t>from</a:t>
            </a:r>
            <a:r>
              <a:rPr lang="ru-RU" sz="1050" b="1" u="sng" dirty="0"/>
              <a:t> a </a:t>
            </a:r>
            <a:r>
              <a:rPr lang="ru-RU" sz="1050" b="1" u="sng" dirty="0" err="1"/>
              <a:t>foreign</a:t>
            </a:r>
            <a:r>
              <a:rPr lang="ru-RU" sz="1050" b="1" u="sng" dirty="0"/>
              <a:t>, European </a:t>
            </a:r>
            <a:r>
              <a:rPr lang="ru-RU" sz="1050" b="1" u="sng" dirty="0" err="1"/>
              <a:t>point</a:t>
            </a:r>
            <a:r>
              <a:rPr lang="ru-RU" sz="1050" b="1" u="sng" dirty="0"/>
              <a:t> </a:t>
            </a:r>
            <a:r>
              <a:rPr lang="ru-RU" sz="1050" b="1" u="sng" dirty="0" err="1"/>
              <a:t>of</a:t>
            </a:r>
            <a:r>
              <a:rPr lang="ru-RU" sz="1050" b="1" u="sng" dirty="0"/>
              <a:t> </a:t>
            </a:r>
            <a:r>
              <a:rPr lang="ru-RU" sz="1050" b="1" u="sng" dirty="0" err="1"/>
              <a:t>view</a:t>
            </a:r>
            <a:r>
              <a:rPr lang="ru-RU" sz="1050" b="1" u="sng" dirty="0"/>
              <a:t>, </a:t>
            </a:r>
            <a:r>
              <a:rPr lang="ru-RU" sz="1050" b="1" u="sng" dirty="0" err="1"/>
              <a:t>viewing</a:t>
            </a:r>
            <a:r>
              <a:rPr lang="ru-RU" sz="1050" b="1" u="sng" dirty="0"/>
              <a:t> </a:t>
            </a:r>
            <a:r>
              <a:rPr lang="ru-RU" sz="1050" b="1" u="sng" dirty="0" err="1"/>
              <a:t>them</a:t>
            </a:r>
            <a:r>
              <a:rPr lang="ru-RU" sz="1050" b="1" u="sng" dirty="0"/>
              <a:t> </a:t>
            </a:r>
            <a:r>
              <a:rPr lang="ru-RU" sz="1050" b="1" u="sng" dirty="0" err="1"/>
              <a:t>through</a:t>
            </a:r>
            <a:r>
              <a:rPr lang="ru-RU" sz="1050" b="1" u="sng" dirty="0"/>
              <a:t> European </a:t>
            </a:r>
            <a:r>
              <a:rPr lang="ru-RU" sz="1050" b="1" u="sng" dirty="0" err="1"/>
              <a:t>glasses</a:t>
            </a:r>
            <a:r>
              <a:rPr lang="ru-RU" sz="1050" b="1" u="sng" dirty="0"/>
              <a:t> ...".</a:t>
            </a:r>
          </a:p>
        </p:txBody>
      </p:sp>
      <p:sp>
        <p:nvSpPr>
          <p:cNvPr id="6" name="Пятиугольник 2">
            <a:extLst>
              <a:ext uri="{FF2B5EF4-FFF2-40B4-BE49-F238E27FC236}">
                <a16:creationId xmlns:a16="http://schemas.microsoft.com/office/drawing/2014/main" id="{84C64389-77C5-4929-A924-FA2F819F521C}"/>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Civilizational approach:</a:t>
            </a:r>
            <a:r>
              <a:rPr lang="ru-RU" dirty="0"/>
              <a:t> </a:t>
            </a:r>
            <a:r>
              <a:rPr lang="en-US" dirty="0" err="1"/>
              <a:t>Danilevsky</a:t>
            </a:r>
            <a:endParaRPr lang="ru-RU" dirty="0"/>
          </a:p>
        </p:txBody>
      </p:sp>
      <p:pic>
        <p:nvPicPr>
          <p:cNvPr id="7" name="Рисунок 6">
            <a:extLst>
              <a:ext uri="{FF2B5EF4-FFF2-40B4-BE49-F238E27FC236}">
                <a16:creationId xmlns:a16="http://schemas.microsoft.com/office/drawing/2014/main" id="{E17918FD-8E72-46E0-B56D-B685D16AD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139125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0" name="Picture 12" descr="Picture background">
            <a:extLst>
              <a:ext uri="{FF2B5EF4-FFF2-40B4-BE49-F238E27FC236}">
                <a16:creationId xmlns:a16="http://schemas.microsoft.com/office/drawing/2014/main" id="{312C6857-5803-46EA-9BE3-73422F01F1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832" y="4588436"/>
            <a:ext cx="966211" cy="92446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8" name="Picture 10" descr="Picture background">
            <a:extLst>
              <a:ext uri="{FF2B5EF4-FFF2-40B4-BE49-F238E27FC236}">
                <a16:creationId xmlns:a16="http://schemas.microsoft.com/office/drawing/2014/main" id="{ED1F3355-49E7-41C9-BC7A-42741AB85D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400" y="3560472"/>
            <a:ext cx="1027964" cy="102796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icture background">
            <a:extLst>
              <a:ext uri="{FF2B5EF4-FFF2-40B4-BE49-F238E27FC236}">
                <a16:creationId xmlns:a16="http://schemas.microsoft.com/office/drawing/2014/main" id="{E7F57D00-44A9-4AEA-80C6-776A8FFDCD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3127" y="2597152"/>
            <a:ext cx="1560680" cy="104097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icture background">
            <a:extLst>
              <a:ext uri="{FF2B5EF4-FFF2-40B4-BE49-F238E27FC236}">
                <a16:creationId xmlns:a16="http://schemas.microsoft.com/office/drawing/2014/main" id="{8950F939-1779-45AE-B18F-FDFF2D873E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9546" y="1706093"/>
            <a:ext cx="1285229" cy="8910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5BF810-FF7C-4991-8CC0-FFD02E513378}"/>
              </a:ext>
            </a:extLst>
          </p:cNvPr>
          <p:cNvSpPr txBox="1"/>
          <p:nvPr/>
        </p:nvSpPr>
        <p:spPr>
          <a:xfrm>
            <a:off x="551330" y="1713760"/>
            <a:ext cx="4572000" cy="3831818"/>
          </a:xfrm>
          <a:prstGeom prst="rect">
            <a:avLst/>
          </a:prstGeom>
          <a:noFill/>
        </p:spPr>
        <p:txBody>
          <a:bodyPr wrap="square">
            <a:spAutoFit/>
          </a:bodyPr>
          <a:lstStyle/>
          <a:p>
            <a:r>
              <a:rPr lang="en-US" sz="1350" b="1" dirty="0">
                <a:solidFill>
                  <a:srgbClr val="000000"/>
                </a:solidFill>
                <a:latin typeface="IPH Sans"/>
              </a:rPr>
              <a:t>10</a:t>
            </a:r>
            <a:r>
              <a:rPr lang="ru-RU" sz="1350" b="1" dirty="0">
                <a:solidFill>
                  <a:srgbClr val="000000"/>
                </a:solidFill>
                <a:latin typeface="IPH Sans"/>
              </a:rPr>
              <a:t> «</a:t>
            </a:r>
            <a:r>
              <a:rPr lang="en-US" sz="1350" b="1" dirty="0">
                <a:solidFill>
                  <a:srgbClr val="000000"/>
                </a:solidFill>
                <a:latin typeface="IPH Sans"/>
              </a:rPr>
              <a:t>full-fledged</a:t>
            </a:r>
            <a:r>
              <a:rPr lang="ru-RU" sz="1350" b="1" dirty="0">
                <a:solidFill>
                  <a:srgbClr val="000000"/>
                </a:solidFill>
                <a:latin typeface="IPH Sans"/>
              </a:rPr>
              <a:t>» (</a:t>
            </a:r>
            <a:r>
              <a:rPr lang="ru-RU" sz="1350" b="1" i="1" dirty="0">
                <a:solidFill>
                  <a:srgbClr val="000000"/>
                </a:solidFill>
                <a:latin typeface="IPH Sans"/>
              </a:rPr>
              <a:t>самобытный</a:t>
            </a:r>
            <a:r>
              <a:rPr lang="ru-RU" sz="1350" b="1" dirty="0">
                <a:solidFill>
                  <a:srgbClr val="000000"/>
                </a:solidFill>
                <a:latin typeface="IPH Sans"/>
              </a:rPr>
              <a:t>)</a:t>
            </a:r>
            <a:r>
              <a:rPr lang="en-US" sz="1350" b="1" dirty="0">
                <a:solidFill>
                  <a:srgbClr val="000000"/>
                </a:solidFill>
                <a:latin typeface="IPH Sans"/>
              </a:rPr>
              <a:t> CHTs: </a:t>
            </a:r>
            <a:endParaRPr lang="ru-RU" sz="1350" b="1" dirty="0">
              <a:solidFill>
                <a:srgbClr val="000000"/>
              </a:solidFill>
              <a:latin typeface="IPH Sans"/>
            </a:endParaRPr>
          </a:p>
          <a:p>
            <a:endParaRPr lang="ru-RU" sz="1350" b="1" dirty="0">
              <a:solidFill>
                <a:srgbClr val="000000"/>
              </a:solidFill>
              <a:latin typeface="IPH Sans"/>
            </a:endParaRPr>
          </a:p>
          <a:p>
            <a:pPr marL="257175" indent="-257175">
              <a:buAutoNum type="arabicParenR"/>
            </a:pPr>
            <a:r>
              <a:rPr lang="en-US" sz="1350" dirty="0">
                <a:solidFill>
                  <a:srgbClr val="000000"/>
                </a:solidFill>
                <a:latin typeface="IPH Sans"/>
              </a:rPr>
              <a:t>Egyptian</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Chinese </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Ancient Semitic (</a:t>
            </a:r>
            <a:r>
              <a:rPr lang="en-US" sz="1350" dirty="0"/>
              <a:t>Assyrian-Babylonian-Phoenician, Chaldean)</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Indian</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Iranian </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Jewish </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Greek</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Roman </a:t>
            </a:r>
            <a:endParaRPr lang="ru-RU" sz="1350" dirty="0">
              <a:solidFill>
                <a:srgbClr val="000000"/>
              </a:solidFill>
              <a:latin typeface="IPH Sans"/>
            </a:endParaRPr>
          </a:p>
          <a:p>
            <a:pPr marL="257175" indent="-257175">
              <a:buAutoNum type="arabicParenR"/>
            </a:pPr>
            <a:r>
              <a:rPr lang="en-US" sz="1350" dirty="0">
                <a:solidFill>
                  <a:srgbClr val="000000"/>
                </a:solidFill>
                <a:latin typeface="IPH Sans"/>
              </a:rPr>
              <a:t>New Semitic, or Arabian</a:t>
            </a:r>
            <a:endParaRPr lang="ru-RU" sz="1350" dirty="0">
              <a:solidFill>
                <a:srgbClr val="000000"/>
              </a:solidFill>
              <a:latin typeface="IPH Sans"/>
            </a:endParaRPr>
          </a:p>
          <a:p>
            <a:pPr marL="257175" indent="-257175">
              <a:buAutoNum type="arabicParenR"/>
            </a:pPr>
            <a:r>
              <a:rPr lang="en-US" sz="1350" b="1" dirty="0">
                <a:solidFill>
                  <a:srgbClr val="000000"/>
                </a:solidFill>
                <a:latin typeface="IPH Sans"/>
              </a:rPr>
              <a:t>Germanic-Roman, or European </a:t>
            </a:r>
            <a:endParaRPr lang="ru-RU" sz="1350" b="1" dirty="0">
              <a:solidFill>
                <a:srgbClr val="000000"/>
              </a:solidFill>
              <a:latin typeface="IPH Sans"/>
            </a:endParaRPr>
          </a:p>
          <a:p>
            <a:endParaRPr lang="ru-RU" sz="1350" b="1" dirty="0">
              <a:solidFill>
                <a:srgbClr val="000000"/>
              </a:solidFill>
              <a:latin typeface="IPH Sans"/>
            </a:endParaRPr>
          </a:p>
          <a:p>
            <a:r>
              <a:rPr lang="en-US" sz="1350" dirty="0">
                <a:solidFill>
                  <a:srgbClr val="000000"/>
                </a:solidFill>
                <a:latin typeface="IPH Sans"/>
              </a:rPr>
              <a:t>two American type: Mexican and Peruvian, who died a "violent death" before the end of the development cycle</a:t>
            </a:r>
          </a:p>
          <a:p>
            <a:endParaRPr lang="ru-RU" sz="1350" dirty="0">
              <a:solidFill>
                <a:srgbClr val="000000"/>
              </a:solidFill>
              <a:latin typeface="IPH Sans"/>
            </a:endParaRPr>
          </a:p>
          <a:p>
            <a:r>
              <a:rPr lang="ru-RU" sz="1350" dirty="0">
                <a:solidFill>
                  <a:srgbClr val="000000"/>
                </a:solidFill>
                <a:latin typeface="IPH Sans"/>
              </a:rPr>
              <a:t>11) </a:t>
            </a:r>
            <a:r>
              <a:rPr lang="en-US" sz="1350" b="1" dirty="0">
                <a:solidFill>
                  <a:srgbClr val="000000"/>
                </a:solidFill>
                <a:highlight>
                  <a:srgbClr val="00FFFF"/>
                </a:highlight>
                <a:latin typeface="IPH Sans"/>
              </a:rPr>
              <a:t>Slavic</a:t>
            </a:r>
            <a:r>
              <a:rPr lang="ru-RU" sz="1350" b="1" dirty="0">
                <a:solidFill>
                  <a:srgbClr val="000000"/>
                </a:solidFill>
                <a:latin typeface="IPH Sans"/>
              </a:rPr>
              <a:t> – </a:t>
            </a:r>
            <a:r>
              <a:rPr lang="en-US" sz="1350" i="1" dirty="0">
                <a:solidFill>
                  <a:srgbClr val="000000"/>
                </a:solidFill>
                <a:latin typeface="IPH Sans"/>
              </a:rPr>
              <a:t>just nascent</a:t>
            </a:r>
            <a:endParaRPr lang="ru-RU" sz="1350" i="1" dirty="0"/>
          </a:p>
        </p:txBody>
      </p:sp>
      <p:grpSp>
        <p:nvGrpSpPr>
          <p:cNvPr id="10" name="Группа 9">
            <a:extLst>
              <a:ext uri="{FF2B5EF4-FFF2-40B4-BE49-F238E27FC236}">
                <a16:creationId xmlns:a16="http://schemas.microsoft.com/office/drawing/2014/main" id="{8EA5E926-93F8-4CC8-BFDE-FE3B240C5AE6}"/>
              </a:ext>
            </a:extLst>
          </p:cNvPr>
          <p:cNvGrpSpPr/>
          <p:nvPr/>
        </p:nvGrpSpPr>
        <p:grpSpPr>
          <a:xfrm>
            <a:off x="4631392" y="1543255"/>
            <a:ext cx="2171699" cy="3397419"/>
            <a:chOff x="7374964" y="872837"/>
            <a:chExt cx="3848847" cy="5211708"/>
          </a:xfrm>
        </p:grpSpPr>
        <p:sp>
          <p:nvSpPr>
            <p:cNvPr id="7" name="TextBox 6">
              <a:extLst>
                <a:ext uri="{FF2B5EF4-FFF2-40B4-BE49-F238E27FC236}">
                  <a16:creationId xmlns:a16="http://schemas.microsoft.com/office/drawing/2014/main" id="{F2D63344-0161-410B-9B40-7B7CE50EC5CE}"/>
                </a:ext>
              </a:extLst>
            </p:cNvPr>
            <p:cNvSpPr txBox="1"/>
            <p:nvPr/>
          </p:nvSpPr>
          <p:spPr>
            <a:xfrm>
              <a:off x="7374964" y="872837"/>
              <a:ext cx="3848847" cy="779023"/>
            </a:xfrm>
            <a:prstGeom prst="rect">
              <a:avLst/>
            </a:prstGeom>
            <a:noFill/>
          </p:spPr>
          <p:txBody>
            <a:bodyPr wrap="square">
              <a:spAutoFit/>
            </a:bodyPr>
            <a:lstStyle/>
            <a:p>
              <a:pPr algn="ctr"/>
              <a:r>
                <a:rPr lang="ru-RU" sz="1350" b="1" dirty="0" err="1"/>
                <a:t>Categories</a:t>
              </a:r>
              <a:r>
                <a:rPr lang="ru-RU" sz="1350" b="1" dirty="0"/>
                <a:t> (</a:t>
              </a:r>
              <a:r>
                <a:rPr lang="ru-RU" sz="1350" b="1" dirty="0" err="1"/>
                <a:t>fundamentals</a:t>
              </a:r>
              <a:r>
                <a:rPr lang="ru-RU" sz="1350" b="1" dirty="0"/>
                <a:t>) </a:t>
              </a:r>
            </a:p>
            <a:p>
              <a:pPr algn="ctr"/>
              <a:r>
                <a:rPr lang="ru-RU" sz="1350" b="1" dirty="0" err="1"/>
                <a:t>of</a:t>
              </a:r>
              <a:r>
                <a:rPr lang="ru-RU" sz="1350" b="1" dirty="0"/>
                <a:t> </a:t>
              </a:r>
              <a:r>
                <a:rPr lang="ru-RU" sz="1350" b="1" dirty="0" err="1"/>
                <a:t>cultural</a:t>
              </a:r>
              <a:r>
                <a:rPr lang="ru-RU" sz="1350" b="1" dirty="0"/>
                <a:t> </a:t>
              </a:r>
              <a:r>
                <a:rPr lang="ru-RU" sz="1350" b="1" dirty="0" err="1"/>
                <a:t>activity</a:t>
              </a:r>
              <a:endParaRPr lang="ru-RU" sz="1350" b="1" dirty="0"/>
            </a:p>
          </p:txBody>
        </p:sp>
        <p:graphicFrame>
          <p:nvGraphicFramePr>
            <p:cNvPr id="8" name="Схема 7">
              <a:extLst>
                <a:ext uri="{FF2B5EF4-FFF2-40B4-BE49-F238E27FC236}">
                  <a16:creationId xmlns:a16="http://schemas.microsoft.com/office/drawing/2014/main" id="{8DFF06C2-20E8-4653-A04C-096073CF6C03}"/>
                </a:ext>
              </a:extLst>
            </p:cNvPr>
            <p:cNvGraphicFramePr/>
            <p:nvPr>
              <p:extLst>
                <p:ext uri="{D42A27DB-BD31-4B8C-83A1-F6EECF244321}">
                  <p14:modId xmlns:p14="http://schemas.microsoft.com/office/powerpoint/2010/main" val="3295539891"/>
                </p:ext>
              </p:extLst>
            </p:nvPr>
          </p:nvGraphicFramePr>
          <p:xfrm>
            <a:off x="8032377" y="1739153"/>
            <a:ext cx="2946400" cy="43453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cxnSp>
        <p:nvCxnSpPr>
          <p:cNvPr id="12" name="Прямая со стрелкой 11">
            <a:extLst>
              <a:ext uri="{FF2B5EF4-FFF2-40B4-BE49-F238E27FC236}">
                <a16:creationId xmlns:a16="http://schemas.microsoft.com/office/drawing/2014/main" id="{78C7607A-931B-48AF-B951-17BD79607C74}"/>
              </a:ext>
            </a:extLst>
          </p:cNvPr>
          <p:cNvCxnSpPr/>
          <p:nvPr/>
        </p:nvCxnSpPr>
        <p:spPr>
          <a:xfrm flipV="1">
            <a:off x="1391786" y="2623202"/>
            <a:ext cx="3590365" cy="86957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Прямая со стрелкой 12">
            <a:extLst>
              <a:ext uri="{FF2B5EF4-FFF2-40B4-BE49-F238E27FC236}">
                <a16:creationId xmlns:a16="http://schemas.microsoft.com/office/drawing/2014/main" id="{681D7274-A95C-434F-B7A2-58FEAB259132}"/>
              </a:ext>
            </a:extLst>
          </p:cNvPr>
          <p:cNvCxnSpPr>
            <a:cxnSpLocks/>
          </p:cNvCxnSpPr>
          <p:nvPr/>
        </p:nvCxnSpPr>
        <p:spPr>
          <a:xfrm flipV="1">
            <a:off x="1434356" y="3229576"/>
            <a:ext cx="3527611" cy="45652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8752D1FF-86A5-4002-B6EA-26B47BB1E5EE}"/>
              </a:ext>
            </a:extLst>
          </p:cNvPr>
          <p:cNvCxnSpPr>
            <a:cxnSpLocks/>
          </p:cNvCxnSpPr>
          <p:nvPr/>
        </p:nvCxnSpPr>
        <p:spPr>
          <a:xfrm flipV="1">
            <a:off x="1434356" y="3816640"/>
            <a:ext cx="3602991" cy="5938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7" name="Прямая со стрелкой 16">
            <a:extLst>
              <a:ext uri="{FF2B5EF4-FFF2-40B4-BE49-F238E27FC236}">
                <a16:creationId xmlns:a16="http://schemas.microsoft.com/office/drawing/2014/main" id="{25556D5C-1C70-4E5B-AA89-D50B545A5CB1}"/>
              </a:ext>
            </a:extLst>
          </p:cNvPr>
          <p:cNvCxnSpPr>
            <a:cxnSpLocks/>
          </p:cNvCxnSpPr>
          <p:nvPr/>
        </p:nvCxnSpPr>
        <p:spPr>
          <a:xfrm flipV="1">
            <a:off x="3151123" y="3377180"/>
            <a:ext cx="1792943" cy="82444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D30A19D5-1762-4CF7-B2A4-B06CF5AEE6E6}"/>
              </a:ext>
            </a:extLst>
          </p:cNvPr>
          <p:cNvCxnSpPr>
            <a:cxnSpLocks/>
          </p:cNvCxnSpPr>
          <p:nvPr/>
        </p:nvCxnSpPr>
        <p:spPr>
          <a:xfrm flipV="1">
            <a:off x="3209392" y="4006568"/>
            <a:ext cx="1850726" cy="22044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1" name="Прямая со стрелкой 20">
            <a:extLst>
              <a:ext uri="{FF2B5EF4-FFF2-40B4-BE49-F238E27FC236}">
                <a16:creationId xmlns:a16="http://schemas.microsoft.com/office/drawing/2014/main" id="{29534079-17B3-4735-8FA1-F0515203BE90}"/>
              </a:ext>
            </a:extLst>
          </p:cNvPr>
          <p:cNvCxnSpPr>
            <a:cxnSpLocks/>
          </p:cNvCxnSpPr>
          <p:nvPr/>
        </p:nvCxnSpPr>
        <p:spPr>
          <a:xfrm flipV="1">
            <a:off x="2342030" y="2584732"/>
            <a:ext cx="2619937" cy="255950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7E734B67-B99E-40A2-9CF1-96D6AB93110B}"/>
              </a:ext>
            </a:extLst>
          </p:cNvPr>
          <p:cNvSpPr txBox="1"/>
          <p:nvPr/>
        </p:nvSpPr>
        <p:spPr>
          <a:xfrm>
            <a:off x="587190" y="5573723"/>
            <a:ext cx="4580964" cy="300082"/>
          </a:xfrm>
          <a:prstGeom prst="rect">
            <a:avLst/>
          </a:prstGeom>
          <a:noFill/>
        </p:spPr>
        <p:txBody>
          <a:bodyPr wrap="square">
            <a:spAutoFit/>
          </a:bodyPr>
          <a:lstStyle/>
          <a:p>
            <a:r>
              <a:rPr lang="ru-RU" sz="1350" b="1" dirty="0" err="1"/>
              <a:t>the</a:t>
            </a:r>
            <a:r>
              <a:rPr lang="ru-RU" sz="1350" b="1" dirty="0"/>
              <a:t> </a:t>
            </a:r>
            <a:r>
              <a:rPr lang="ru-RU" sz="1350" b="1" dirty="0" err="1"/>
              <a:t>first</a:t>
            </a:r>
            <a:r>
              <a:rPr lang="ru-RU" sz="1350" b="1" dirty="0"/>
              <a:t> </a:t>
            </a:r>
            <a:r>
              <a:rPr lang="ru-RU" sz="1350" b="1" dirty="0" err="1"/>
              <a:t>version</a:t>
            </a:r>
            <a:r>
              <a:rPr lang="ru-RU" sz="1350" b="1" dirty="0"/>
              <a:t> </a:t>
            </a:r>
            <a:r>
              <a:rPr lang="ru-RU" sz="1350" b="1" dirty="0" err="1"/>
              <a:t>of</a:t>
            </a:r>
            <a:r>
              <a:rPr lang="ru-RU" sz="1350" b="1" dirty="0"/>
              <a:t> </a:t>
            </a:r>
            <a:r>
              <a:rPr lang="ru-RU" sz="1350" b="1" dirty="0" err="1"/>
              <a:t>the</a:t>
            </a:r>
            <a:r>
              <a:rPr lang="ru-RU" sz="1350" b="1" dirty="0"/>
              <a:t> </a:t>
            </a:r>
            <a:r>
              <a:rPr lang="ru-RU" sz="1350" b="1" u="sng" dirty="0" err="1"/>
              <a:t>theory</a:t>
            </a:r>
            <a:r>
              <a:rPr lang="ru-RU" sz="1350" b="1" u="sng" dirty="0"/>
              <a:t> </a:t>
            </a:r>
            <a:r>
              <a:rPr lang="ru-RU" sz="1350" b="1" u="sng" dirty="0" err="1"/>
              <a:t>of</a:t>
            </a:r>
            <a:r>
              <a:rPr lang="ru-RU" sz="1350" b="1" u="sng" dirty="0"/>
              <a:t> </a:t>
            </a:r>
            <a:r>
              <a:rPr lang="ru-RU" sz="1350" b="1" u="sng" dirty="0" err="1"/>
              <a:t>local</a:t>
            </a:r>
            <a:r>
              <a:rPr lang="ru-RU" sz="1350" b="1" u="sng" dirty="0"/>
              <a:t> </a:t>
            </a:r>
            <a:r>
              <a:rPr lang="ru-RU" sz="1350" b="1" u="sng" dirty="0" err="1"/>
              <a:t>civilizations</a:t>
            </a:r>
            <a:endParaRPr lang="ru-RU" sz="1350" b="1" u="sng" dirty="0"/>
          </a:p>
        </p:txBody>
      </p:sp>
      <p:sp>
        <p:nvSpPr>
          <p:cNvPr id="27" name="Стрелка: вниз 26">
            <a:extLst>
              <a:ext uri="{FF2B5EF4-FFF2-40B4-BE49-F238E27FC236}">
                <a16:creationId xmlns:a16="http://schemas.microsoft.com/office/drawing/2014/main" id="{515F5394-6CFE-45A1-B990-214CE77207C7}"/>
              </a:ext>
            </a:extLst>
          </p:cNvPr>
          <p:cNvSpPr/>
          <p:nvPr/>
        </p:nvSpPr>
        <p:spPr>
          <a:xfrm>
            <a:off x="2303930" y="5353051"/>
            <a:ext cx="389965" cy="220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0" name="Пятиугольник 2">
            <a:extLst>
              <a:ext uri="{FF2B5EF4-FFF2-40B4-BE49-F238E27FC236}">
                <a16:creationId xmlns:a16="http://schemas.microsoft.com/office/drawing/2014/main" id="{ED7779E8-FA94-4EF9-BA9B-FC4F4FE0DEBA}"/>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Civilizational approach:</a:t>
            </a:r>
            <a:r>
              <a:rPr lang="ru-RU" dirty="0"/>
              <a:t> </a:t>
            </a:r>
            <a:r>
              <a:rPr lang="en-US" dirty="0" err="1"/>
              <a:t>Danilevsky</a:t>
            </a:r>
            <a:endParaRPr lang="ru-RU" dirty="0"/>
          </a:p>
        </p:txBody>
      </p:sp>
      <p:pic>
        <p:nvPicPr>
          <p:cNvPr id="22" name="Рисунок 21">
            <a:extLst>
              <a:ext uri="{FF2B5EF4-FFF2-40B4-BE49-F238E27FC236}">
                <a16:creationId xmlns:a16="http://schemas.microsoft.com/office/drawing/2014/main" id="{A94F5EF6-64A8-4FEB-8B7C-C7AEDA89344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196166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BB2623-0B05-4479-AC30-09DBE87D8EAA}"/>
              </a:ext>
            </a:extLst>
          </p:cNvPr>
          <p:cNvSpPr txBox="1"/>
          <p:nvPr/>
        </p:nvSpPr>
        <p:spPr>
          <a:xfrm>
            <a:off x="663388" y="1578582"/>
            <a:ext cx="4370294" cy="175432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r>
              <a:rPr lang="en-US" sz="1350" b="1" dirty="0"/>
              <a:t>3 types of interactions</a:t>
            </a:r>
            <a:endParaRPr lang="ru-RU" sz="1350" b="1" dirty="0"/>
          </a:p>
          <a:p>
            <a:pPr lvl="0"/>
            <a:endParaRPr lang="en-US" sz="1350" b="1" dirty="0"/>
          </a:p>
          <a:p>
            <a:pPr lvl="0"/>
            <a:r>
              <a:rPr lang="en-US" sz="1350" b="1" dirty="0"/>
              <a:t>transplantation</a:t>
            </a:r>
            <a:r>
              <a:rPr lang="en-US" sz="1350" dirty="0"/>
              <a:t> (colonization) (</a:t>
            </a:r>
            <a:r>
              <a:rPr lang="ru-RU" sz="1350" i="1" dirty="0"/>
              <a:t>пересадка</a:t>
            </a:r>
            <a:r>
              <a:rPr lang="ru-RU" sz="1350" dirty="0"/>
              <a:t>) </a:t>
            </a:r>
            <a:r>
              <a:rPr lang="en-US" sz="1350" dirty="0"/>
              <a:t>- one culture replaces another</a:t>
            </a:r>
            <a:endParaRPr lang="ru-RU" sz="1350" dirty="0"/>
          </a:p>
          <a:p>
            <a:pPr lvl="0"/>
            <a:r>
              <a:rPr lang="en-US" sz="1350" b="1" dirty="0"/>
              <a:t>vaccination</a:t>
            </a:r>
            <a:r>
              <a:rPr lang="ru-RU" sz="1350" dirty="0"/>
              <a:t> (</a:t>
            </a:r>
            <a:r>
              <a:rPr lang="ru-RU" sz="1350" i="1" dirty="0"/>
              <a:t>прививка</a:t>
            </a:r>
            <a:r>
              <a:rPr lang="ru-RU" sz="1350" dirty="0"/>
              <a:t>) - </a:t>
            </a:r>
            <a:r>
              <a:rPr lang="en-US" sz="1350" dirty="0"/>
              <a:t>the interaction of a mature type with a culture that has ended its existence</a:t>
            </a:r>
            <a:endParaRPr lang="ru-RU" sz="1350" dirty="0"/>
          </a:p>
          <a:p>
            <a:pPr lvl="0"/>
            <a:r>
              <a:rPr lang="en-US" sz="1350" b="1" dirty="0"/>
              <a:t>fertilization</a:t>
            </a:r>
            <a:r>
              <a:rPr lang="ru-RU" sz="1350" dirty="0"/>
              <a:t> (</a:t>
            </a:r>
            <a:r>
              <a:rPr lang="ru-RU" sz="1350" i="1" dirty="0"/>
              <a:t>удобрение</a:t>
            </a:r>
            <a:r>
              <a:rPr lang="ru-RU" sz="1350" dirty="0"/>
              <a:t>) - </a:t>
            </a:r>
            <a:r>
              <a:rPr lang="en-US" sz="1350" dirty="0"/>
              <a:t>cultures take the best, but do not lose their identity</a:t>
            </a:r>
          </a:p>
        </p:txBody>
      </p:sp>
      <p:sp>
        <p:nvSpPr>
          <p:cNvPr id="8" name="TextBox 7">
            <a:extLst>
              <a:ext uri="{FF2B5EF4-FFF2-40B4-BE49-F238E27FC236}">
                <a16:creationId xmlns:a16="http://schemas.microsoft.com/office/drawing/2014/main" id="{AAF2E7F6-F5E7-4F98-ADC3-5FEEA55A1F76}"/>
              </a:ext>
            </a:extLst>
          </p:cNvPr>
          <p:cNvSpPr txBox="1"/>
          <p:nvPr/>
        </p:nvSpPr>
        <p:spPr>
          <a:xfrm>
            <a:off x="663388" y="5042370"/>
            <a:ext cx="4370294" cy="1338828"/>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ru-RU" sz="1350" b="1" dirty="0"/>
              <a:t>4 </a:t>
            </a:r>
            <a:r>
              <a:rPr lang="en-US" sz="1350" b="1" dirty="0"/>
              <a:t>stages</a:t>
            </a:r>
          </a:p>
          <a:p>
            <a:endParaRPr lang="ru-RU" sz="1350" b="1" dirty="0"/>
          </a:p>
          <a:p>
            <a:r>
              <a:rPr lang="ru-RU" sz="1350" dirty="0" err="1"/>
              <a:t>ethnographic</a:t>
            </a:r>
            <a:r>
              <a:rPr lang="ru-RU" sz="1350" dirty="0"/>
              <a:t>, </a:t>
            </a:r>
            <a:endParaRPr lang="en-US" sz="1350" dirty="0"/>
          </a:p>
          <a:p>
            <a:r>
              <a:rPr lang="ru-RU" sz="1350" dirty="0" err="1"/>
              <a:t>state</a:t>
            </a:r>
            <a:r>
              <a:rPr lang="ru-RU" sz="1350" dirty="0"/>
              <a:t>, </a:t>
            </a:r>
            <a:endParaRPr lang="en-US" sz="1350" dirty="0"/>
          </a:p>
          <a:p>
            <a:r>
              <a:rPr lang="ru-RU" sz="1350" dirty="0" err="1"/>
              <a:t>civilizational</a:t>
            </a:r>
            <a:r>
              <a:rPr lang="ru-RU" sz="1350" dirty="0"/>
              <a:t>, </a:t>
            </a:r>
            <a:endParaRPr lang="en-US" sz="1350" dirty="0"/>
          </a:p>
          <a:p>
            <a:r>
              <a:rPr lang="ru-RU" sz="1350" dirty="0" err="1"/>
              <a:t>decrepitude</a:t>
            </a:r>
            <a:endParaRPr lang="ru-RU" sz="1350" dirty="0"/>
          </a:p>
        </p:txBody>
      </p:sp>
      <p:graphicFrame>
        <p:nvGraphicFramePr>
          <p:cNvPr id="11" name="TextBox 11">
            <a:extLst>
              <a:ext uri="{FF2B5EF4-FFF2-40B4-BE49-F238E27FC236}">
                <a16:creationId xmlns:a16="http://schemas.microsoft.com/office/drawing/2014/main" id="{3976E129-D798-49E4-BD26-42C866E293D0}"/>
              </a:ext>
            </a:extLst>
          </p:cNvPr>
          <p:cNvGraphicFramePr/>
          <p:nvPr/>
        </p:nvGraphicFramePr>
        <p:xfrm>
          <a:off x="5145742" y="1578582"/>
          <a:ext cx="3455894" cy="2609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5384A67F-DC1B-4662-B845-22BD71E4FA2D}"/>
              </a:ext>
            </a:extLst>
          </p:cNvPr>
          <p:cNvSpPr txBox="1"/>
          <p:nvPr/>
        </p:nvSpPr>
        <p:spPr>
          <a:xfrm>
            <a:off x="663388" y="3518225"/>
            <a:ext cx="3402106" cy="1338828"/>
          </a:xfrm>
          <a:prstGeom prst="rect">
            <a:avLst/>
          </a:prstGeom>
          <a:solidFill>
            <a:schemeClr val="accent2">
              <a:lumMod val="40000"/>
              <a:lumOff val="60000"/>
            </a:schemeClr>
          </a:solidFill>
        </p:spPr>
        <p:txBody>
          <a:bodyPr wrap="square">
            <a:spAutoFit/>
          </a:bodyPr>
          <a:lstStyle/>
          <a:p>
            <a:r>
              <a:rPr lang="en-US" sz="1350" dirty="0"/>
              <a:t>The specificity of any cultural-historical type is determined by a </a:t>
            </a:r>
            <a:r>
              <a:rPr lang="en-US" sz="1350" u="sng" dirty="0"/>
              <a:t>God-given idea, which humans must develop in all spheres of their lives</a:t>
            </a:r>
            <a:r>
              <a:rPr lang="en-US" sz="1350" dirty="0"/>
              <a:t>. The full development of this idea is regarded as a progressive process for any given cultural historical type. </a:t>
            </a:r>
            <a:endParaRPr lang="ru-RU" sz="1350" dirty="0"/>
          </a:p>
        </p:txBody>
      </p:sp>
      <p:sp>
        <p:nvSpPr>
          <p:cNvPr id="6" name="Пятиугольник 2">
            <a:extLst>
              <a:ext uri="{FF2B5EF4-FFF2-40B4-BE49-F238E27FC236}">
                <a16:creationId xmlns:a16="http://schemas.microsoft.com/office/drawing/2014/main" id="{F9D6555B-A8FA-4C42-A639-0413A903998A}"/>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Civilizational approach:</a:t>
            </a:r>
            <a:r>
              <a:rPr lang="ru-RU" dirty="0"/>
              <a:t> </a:t>
            </a:r>
            <a:r>
              <a:rPr lang="en-US" dirty="0" err="1"/>
              <a:t>Danilevsky</a:t>
            </a:r>
            <a:endParaRPr lang="ru-RU" dirty="0"/>
          </a:p>
        </p:txBody>
      </p:sp>
      <p:pic>
        <p:nvPicPr>
          <p:cNvPr id="7" name="Рисунок 6">
            <a:extLst>
              <a:ext uri="{FF2B5EF4-FFF2-40B4-BE49-F238E27FC236}">
                <a16:creationId xmlns:a16="http://schemas.microsoft.com/office/drawing/2014/main" id="{2505157E-F33D-42C0-9C98-A62AE62A01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08045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ятиугольник 2">
            <a:extLst>
              <a:ext uri="{FF2B5EF4-FFF2-40B4-BE49-F238E27FC236}">
                <a16:creationId xmlns:a16="http://schemas.microsoft.com/office/drawing/2014/main" id="{237690DE-F9C0-4A03-B966-A824DA0C09A9}"/>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endParaRPr lang="ru-RU" dirty="0"/>
          </a:p>
          <a:p>
            <a:pPr algn="ctr"/>
            <a:endParaRPr lang="ru-RU" dirty="0"/>
          </a:p>
        </p:txBody>
      </p:sp>
      <p:pic>
        <p:nvPicPr>
          <p:cNvPr id="17" name="Рисунок 16">
            <a:extLst>
              <a:ext uri="{FF2B5EF4-FFF2-40B4-BE49-F238E27FC236}">
                <a16:creationId xmlns:a16="http://schemas.microsoft.com/office/drawing/2014/main" id="{FAB632E3-611F-4CA1-BE82-8334D9167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pic>
        <p:nvPicPr>
          <p:cNvPr id="18" name="Picture 4" descr="Изображение выглядит как текст, Человеческое лицо, Публикация, человек&#10;&#10;Автоматически созданное описание">
            <a:extLst>
              <a:ext uri="{FF2B5EF4-FFF2-40B4-BE49-F238E27FC236}">
                <a16:creationId xmlns:a16="http://schemas.microsoft.com/office/drawing/2014/main" id="{F36E4840-1D6E-4747-A901-937FC54799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23" t="9538" r="12869" b="10558"/>
          <a:stretch/>
        </p:blipFill>
        <p:spPr bwMode="auto">
          <a:xfrm>
            <a:off x="3144708" y="1929757"/>
            <a:ext cx="2597058" cy="35644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2F923EB-CC7B-45DC-8FA0-6A6048E9F8AE}"/>
              </a:ext>
            </a:extLst>
          </p:cNvPr>
          <p:cNvSpPr txBox="1"/>
          <p:nvPr/>
        </p:nvSpPr>
        <p:spPr>
          <a:xfrm rot="21293084">
            <a:off x="5258994" y="5303710"/>
            <a:ext cx="611177" cy="300082"/>
          </a:xfrm>
          <a:prstGeom prst="rect">
            <a:avLst/>
          </a:prstGeom>
          <a:noFill/>
        </p:spPr>
        <p:txBody>
          <a:bodyPr wrap="square">
            <a:spAutoFit/>
          </a:bodyPr>
          <a:lstStyle/>
          <a:p>
            <a:r>
              <a:rPr lang="ru-RU" sz="1350" dirty="0"/>
              <a:t>1918</a:t>
            </a:r>
          </a:p>
        </p:txBody>
      </p:sp>
    </p:spTree>
    <p:extLst>
      <p:ext uri="{BB962C8B-B14F-4D97-AF65-F5344CB8AC3E}">
        <p14:creationId xmlns:p14="http://schemas.microsoft.com/office/powerpoint/2010/main" val="230693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cture background">
            <a:extLst>
              <a:ext uri="{FF2B5EF4-FFF2-40B4-BE49-F238E27FC236}">
                <a16:creationId xmlns:a16="http://schemas.microsoft.com/office/drawing/2014/main" id="{0A7D5EA2-E99C-4A8F-8340-E2DC719ABB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8960" y="2545681"/>
            <a:ext cx="2650775" cy="1766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cture background">
            <a:extLst>
              <a:ext uri="{FF2B5EF4-FFF2-40B4-BE49-F238E27FC236}">
                <a16:creationId xmlns:a16="http://schemas.microsoft.com/office/drawing/2014/main" id="{8A5C923E-0A3A-4B46-BFB7-B2165258A7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44" b="26454"/>
          <a:stretch/>
        </p:blipFill>
        <p:spPr bwMode="auto">
          <a:xfrm>
            <a:off x="805478" y="3061368"/>
            <a:ext cx="2043317" cy="1011074"/>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a:extLst>
              <a:ext uri="{FF2B5EF4-FFF2-40B4-BE49-F238E27FC236}">
                <a16:creationId xmlns:a16="http://schemas.microsoft.com/office/drawing/2014/main" id="{822F9F58-9998-4192-B1AB-B747651D7505}"/>
              </a:ext>
            </a:extLst>
          </p:cNvPr>
          <p:cNvSpPr>
            <a:spLocks noGrp="1"/>
          </p:cNvSpPr>
          <p:nvPr>
            <p:ph type="subTitle" idx="1"/>
          </p:nvPr>
        </p:nvSpPr>
        <p:spPr>
          <a:xfrm>
            <a:off x="1149947" y="2625902"/>
            <a:ext cx="6858000" cy="1241822"/>
          </a:xfrm>
        </p:spPr>
        <p:txBody>
          <a:bodyPr/>
          <a:lstStyle/>
          <a:p>
            <a:pPr algn="l"/>
            <a:r>
              <a:rPr lang="en-US" sz="3000" dirty="0"/>
              <a:t>culture 			</a:t>
            </a:r>
            <a:r>
              <a:rPr lang="ru-RU" sz="3000" dirty="0"/>
              <a:t>   1</a:t>
            </a:r>
            <a:r>
              <a:rPr lang="en-US" sz="3000" dirty="0"/>
              <a:t>		  </a:t>
            </a:r>
            <a:r>
              <a:rPr lang="ru-RU" sz="3000" dirty="0"/>
              <a:t>      </a:t>
            </a:r>
            <a:r>
              <a:rPr lang="en-US" sz="3000" dirty="0"/>
              <a:t> civilization</a:t>
            </a:r>
            <a:endParaRPr lang="ru-RU" sz="3000" dirty="0"/>
          </a:p>
        </p:txBody>
      </p:sp>
      <p:sp>
        <p:nvSpPr>
          <p:cNvPr id="4" name="Стрелка: вправо 3">
            <a:extLst>
              <a:ext uri="{FF2B5EF4-FFF2-40B4-BE49-F238E27FC236}">
                <a16:creationId xmlns:a16="http://schemas.microsoft.com/office/drawing/2014/main" id="{506D0AB6-534E-4284-8A77-5A883C1B7FCC}"/>
              </a:ext>
            </a:extLst>
          </p:cNvPr>
          <p:cNvSpPr/>
          <p:nvPr/>
        </p:nvSpPr>
        <p:spPr>
          <a:xfrm>
            <a:off x="2603351" y="2935269"/>
            <a:ext cx="1255059" cy="4112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sz="1350" dirty="0"/>
          </a:p>
        </p:txBody>
      </p:sp>
      <p:sp>
        <p:nvSpPr>
          <p:cNvPr id="5" name="Стрелка: вправо 4">
            <a:extLst>
              <a:ext uri="{FF2B5EF4-FFF2-40B4-BE49-F238E27FC236}">
                <a16:creationId xmlns:a16="http://schemas.microsoft.com/office/drawing/2014/main" id="{C20A9390-F813-477D-9BD8-541F5A5F642D}"/>
              </a:ext>
            </a:extLst>
          </p:cNvPr>
          <p:cNvSpPr/>
          <p:nvPr/>
        </p:nvSpPr>
        <p:spPr>
          <a:xfrm rot="10800000">
            <a:off x="4578947" y="2935269"/>
            <a:ext cx="1255059" cy="4112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sz="1350" dirty="0"/>
          </a:p>
        </p:txBody>
      </p:sp>
      <p:sp>
        <p:nvSpPr>
          <p:cNvPr id="6" name="Стрелка: изогнутая вниз 5">
            <a:extLst>
              <a:ext uri="{FF2B5EF4-FFF2-40B4-BE49-F238E27FC236}">
                <a16:creationId xmlns:a16="http://schemas.microsoft.com/office/drawing/2014/main" id="{2A19DF6E-0CE5-4241-AD2E-8435871E3235}"/>
              </a:ext>
            </a:extLst>
          </p:cNvPr>
          <p:cNvSpPr/>
          <p:nvPr/>
        </p:nvSpPr>
        <p:spPr>
          <a:xfrm>
            <a:off x="3230880" y="2293866"/>
            <a:ext cx="2147047" cy="5486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000" dirty="0">
                <a:solidFill>
                  <a:schemeClr val="tx1"/>
                </a:solidFill>
              </a:rPr>
              <a:t>2</a:t>
            </a:r>
          </a:p>
        </p:txBody>
      </p:sp>
      <p:sp>
        <p:nvSpPr>
          <p:cNvPr id="8" name="TextBox 7">
            <a:extLst>
              <a:ext uri="{FF2B5EF4-FFF2-40B4-BE49-F238E27FC236}">
                <a16:creationId xmlns:a16="http://schemas.microsoft.com/office/drawing/2014/main" id="{7770D946-B02E-43A4-9DDD-75BCA16AC0C1}"/>
              </a:ext>
            </a:extLst>
          </p:cNvPr>
          <p:cNvSpPr txBox="1"/>
          <p:nvPr/>
        </p:nvSpPr>
        <p:spPr>
          <a:xfrm>
            <a:off x="805479" y="4146170"/>
            <a:ext cx="3019759" cy="1338828"/>
          </a:xfrm>
          <a:prstGeom prst="rect">
            <a:avLst/>
          </a:prstGeom>
          <a:solidFill>
            <a:schemeClr val="bg2">
              <a:lumMod val="75000"/>
            </a:schemeClr>
          </a:solidFill>
        </p:spPr>
        <p:txBody>
          <a:bodyPr wrap="square">
            <a:spAutoFit/>
          </a:bodyPr>
          <a:lstStyle/>
          <a:p>
            <a:r>
              <a:rPr lang="ru-RU" sz="1350" dirty="0"/>
              <a:t>С</a:t>
            </a:r>
            <a:r>
              <a:rPr lang="en-US" sz="1350" dirty="0" err="1"/>
              <a:t>ulture</a:t>
            </a:r>
            <a:r>
              <a:rPr lang="ru-RU" sz="1350" dirty="0"/>
              <a:t> </a:t>
            </a:r>
            <a:r>
              <a:rPr lang="en-US" sz="1350" dirty="0"/>
              <a:t>is born at the moment when a great soul awakens from the primitive state of humanity — a Faustian, or magical, or some other kind. Culture flourishes on the soil of a strictly limited area, to which it is tied like a plant. </a:t>
            </a:r>
            <a:endParaRPr lang="ru-RU" sz="1350" dirty="0"/>
          </a:p>
        </p:txBody>
      </p:sp>
      <p:sp>
        <p:nvSpPr>
          <p:cNvPr id="10" name="TextBox 9">
            <a:extLst>
              <a:ext uri="{FF2B5EF4-FFF2-40B4-BE49-F238E27FC236}">
                <a16:creationId xmlns:a16="http://schemas.microsoft.com/office/drawing/2014/main" id="{8DA21315-8D0D-49D9-8C2D-F247C0702F93}"/>
              </a:ext>
            </a:extLst>
          </p:cNvPr>
          <p:cNvSpPr txBox="1"/>
          <p:nvPr/>
        </p:nvSpPr>
        <p:spPr>
          <a:xfrm>
            <a:off x="1417993" y="3246813"/>
            <a:ext cx="4667474" cy="300082"/>
          </a:xfrm>
          <a:prstGeom prst="rect">
            <a:avLst/>
          </a:prstGeom>
          <a:noFill/>
        </p:spPr>
        <p:txBody>
          <a:bodyPr wrap="square">
            <a:spAutoFit/>
          </a:bodyPr>
          <a:lstStyle/>
          <a:p>
            <a:r>
              <a:rPr lang="en-US" sz="1350" dirty="0">
                <a:solidFill>
                  <a:srgbClr val="000000"/>
                </a:solidFill>
                <a:latin typeface="-apple-system"/>
              </a:rPr>
              <a:t>old age</a:t>
            </a:r>
            <a:endParaRPr lang="ru-RU" sz="1350" dirty="0"/>
          </a:p>
        </p:txBody>
      </p:sp>
      <p:sp>
        <p:nvSpPr>
          <p:cNvPr id="15" name="TextBox 14">
            <a:extLst>
              <a:ext uri="{FF2B5EF4-FFF2-40B4-BE49-F238E27FC236}">
                <a16:creationId xmlns:a16="http://schemas.microsoft.com/office/drawing/2014/main" id="{AF6FC4D8-C41B-4189-9F6D-5351F9AA2D4A}"/>
              </a:ext>
            </a:extLst>
          </p:cNvPr>
          <p:cNvSpPr txBox="1"/>
          <p:nvPr/>
        </p:nvSpPr>
        <p:spPr>
          <a:xfrm>
            <a:off x="5834007" y="4353918"/>
            <a:ext cx="2805728" cy="1131079"/>
          </a:xfrm>
          <a:prstGeom prst="rect">
            <a:avLst/>
          </a:prstGeom>
          <a:solidFill>
            <a:schemeClr val="bg2">
              <a:lumMod val="75000"/>
            </a:schemeClr>
          </a:solidFill>
        </p:spPr>
        <p:txBody>
          <a:bodyPr wrap="square">
            <a:spAutoFit/>
          </a:bodyPr>
          <a:lstStyle/>
          <a:p>
            <a:r>
              <a:rPr lang="en-US" sz="1350" dirty="0"/>
              <a:t>Culture dies after realizing all its possibilities in the form of languages, peoples, religions, arts, states, sciences.</a:t>
            </a:r>
            <a:r>
              <a:rPr lang="ru-RU" sz="1350" dirty="0"/>
              <a:t> </a:t>
            </a:r>
            <a:r>
              <a:rPr lang="en-US" sz="1350" dirty="0"/>
              <a:t>Civilization is </a:t>
            </a:r>
            <a:r>
              <a:rPr lang="ru-RU" sz="1350" dirty="0"/>
              <a:t>the </a:t>
            </a:r>
            <a:r>
              <a:rPr lang="ru-RU" sz="1350" dirty="0" err="1"/>
              <a:t>fate</a:t>
            </a:r>
            <a:r>
              <a:rPr lang="ru-RU" sz="1350" dirty="0"/>
              <a:t> </a:t>
            </a:r>
            <a:r>
              <a:rPr lang="ru-RU" sz="1350" dirty="0" err="1"/>
              <a:t>of</a:t>
            </a:r>
            <a:r>
              <a:rPr lang="ru-RU" sz="1350" dirty="0"/>
              <a:t> </a:t>
            </a:r>
            <a:r>
              <a:rPr lang="ru-RU" sz="1350" dirty="0" err="1"/>
              <a:t>culture</a:t>
            </a:r>
            <a:r>
              <a:rPr lang="ru-RU" sz="1350" dirty="0"/>
              <a:t>, </a:t>
            </a:r>
            <a:r>
              <a:rPr lang="ru-RU" sz="1350" dirty="0" err="1"/>
              <a:t>its</a:t>
            </a:r>
            <a:r>
              <a:rPr lang="ru-RU" sz="1350" dirty="0"/>
              <a:t> </a:t>
            </a:r>
            <a:r>
              <a:rPr lang="ru-RU" sz="1350" dirty="0" err="1"/>
              <a:t>inevitable</a:t>
            </a:r>
            <a:r>
              <a:rPr lang="ru-RU" sz="1350" dirty="0"/>
              <a:t> </a:t>
            </a:r>
            <a:r>
              <a:rPr lang="ru-RU" sz="1350" dirty="0" err="1"/>
              <a:t>end</a:t>
            </a:r>
            <a:r>
              <a:rPr lang="en-US" sz="1350" dirty="0"/>
              <a:t>.  </a:t>
            </a:r>
            <a:endParaRPr lang="ru-RU" sz="1350" dirty="0"/>
          </a:p>
        </p:txBody>
      </p:sp>
      <p:grpSp>
        <p:nvGrpSpPr>
          <p:cNvPr id="18" name="Группа 17">
            <a:extLst>
              <a:ext uri="{FF2B5EF4-FFF2-40B4-BE49-F238E27FC236}">
                <a16:creationId xmlns:a16="http://schemas.microsoft.com/office/drawing/2014/main" id="{83757A1C-924A-4D45-9C51-F490F71077C8}"/>
              </a:ext>
            </a:extLst>
          </p:cNvPr>
          <p:cNvGrpSpPr/>
          <p:nvPr/>
        </p:nvGrpSpPr>
        <p:grpSpPr>
          <a:xfrm>
            <a:off x="4409290" y="1533037"/>
            <a:ext cx="2849432" cy="708883"/>
            <a:chOff x="4087906" y="672190"/>
            <a:chExt cx="3799242" cy="945177"/>
          </a:xfrm>
        </p:grpSpPr>
        <p:pic>
          <p:nvPicPr>
            <p:cNvPr id="16" name="Рисунок 15" descr="Песочные часы с истекшим временем со сплошной заливкой">
              <a:extLst>
                <a:ext uri="{FF2B5EF4-FFF2-40B4-BE49-F238E27FC236}">
                  <a16:creationId xmlns:a16="http://schemas.microsoft.com/office/drawing/2014/main" id="{968C2AB2-B3C9-42D6-8B84-A137A6FEB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7906" y="672190"/>
              <a:ext cx="914400" cy="914400"/>
            </a:xfrm>
            <a:prstGeom prst="rect">
              <a:avLst/>
            </a:prstGeom>
          </p:spPr>
        </p:pic>
        <p:sp>
          <p:nvSpPr>
            <p:cNvPr id="17" name="TextBox 16">
              <a:extLst>
                <a:ext uri="{FF2B5EF4-FFF2-40B4-BE49-F238E27FC236}">
                  <a16:creationId xmlns:a16="http://schemas.microsoft.com/office/drawing/2014/main" id="{E16894B0-D449-4E17-BA16-06583365F23E}"/>
                </a:ext>
              </a:extLst>
            </p:cNvPr>
            <p:cNvSpPr txBox="1"/>
            <p:nvPr/>
          </p:nvSpPr>
          <p:spPr>
            <a:xfrm>
              <a:off x="4785361" y="1217258"/>
              <a:ext cx="3101787" cy="400109"/>
            </a:xfrm>
            <a:prstGeom prst="rect">
              <a:avLst/>
            </a:prstGeom>
            <a:noFill/>
          </p:spPr>
          <p:txBody>
            <a:bodyPr wrap="square" rtlCol="0">
              <a:spAutoFit/>
            </a:bodyPr>
            <a:lstStyle/>
            <a:p>
              <a:r>
                <a:rPr lang="ru-RU" sz="1350" dirty="0">
                  <a:solidFill>
                    <a:srgbClr val="000000"/>
                  </a:solidFill>
                  <a:latin typeface="-apple-system"/>
                </a:rPr>
                <a:t>1000 </a:t>
              </a:r>
              <a:r>
                <a:rPr lang="en-US" sz="1350" dirty="0">
                  <a:solidFill>
                    <a:srgbClr val="000000"/>
                  </a:solidFill>
                  <a:latin typeface="-apple-system"/>
                </a:rPr>
                <a:t>years</a:t>
              </a:r>
              <a:endParaRPr lang="ru-RU" sz="1350" dirty="0">
                <a:solidFill>
                  <a:srgbClr val="000000"/>
                </a:solidFill>
                <a:latin typeface="-apple-system"/>
              </a:endParaRPr>
            </a:p>
          </p:txBody>
        </p:sp>
      </p:grpSp>
      <p:sp>
        <p:nvSpPr>
          <p:cNvPr id="19" name="Пятиугольник 2">
            <a:extLst>
              <a:ext uri="{FF2B5EF4-FFF2-40B4-BE49-F238E27FC236}">
                <a16:creationId xmlns:a16="http://schemas.microsoft.com/office/drawing/2014/main" id="{D5A011BC-3303-4E4E-B07F-41F2801A2692}"/>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endParaRPr lang="ru-RU" dirty="0"/>
          </a:p>
          <a:p>
            <a:pPr algn="ctr"/>
            <a:endParaRPr lang="ru-RU" dirty="0"/>
          </a:p>
        </p:txBody>
      </p:sp>
      <p:pic>
        <p:nvPicPr>
          <p:cNvPr id="20" name="Рисунок 19">
            <a:extLst>
              <a:ext uri="{FF2B5EF4-FFF2-40B4-BE49-F238E27FC236}">
                <a16:creationId xmlns:a16="http://schemas.microsoft.com/office/drawing/2014/main" id="{63F0E017-683E-45F4-A637-CBDEBFBD4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1722196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7D374F1-B87B-42D2-81BD-1FAF71AC1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77" r="458" b="8062"/>
          <a:stretch/>
        </p:blipFill>
        <p:spPr bwMode="auto">
          <a:xfrm>
            <a:off x="1036865" y="1743874"/>
            <a:ext cx="6826623" cy="3639671"/>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a:extLst>
              <a:ext uri="{FF2B5EF4-FFF2-40B4-BE49-F238E27FC236}">
                <a16:creationId xmlns:a16="http://schemas.microsoft.com/office/drawing/2014/main" id="{A8D9D352-B58A-46BA-9FF8-79F785142E33}"/>
              </a:ext>
            </a:extLst>
          </p:cNvPr>
          <p:cNvSpPr>
            <a:spLocks noGrp="1"/>
          </p:cNvSpPr>
          <p:nvPr>
            <p:ph type="subTitle" idx="1"/>
          </p:nvPr>
        </p:nvSpPr>
        <p:spPr>
          <a:xfrm>
            <a:off x="1068242" y="833957"/>
            <a:ext cx="6858000" cy="847165"/>
          </a:xfrm>
          <a:solidFill>
            <a:schemeClr val="bg1"/>
          </a:solidFill>
        </p:spPr>
        <p:txBody>
          <a:bodyPr>
            <a:normAutofit fontScale="85000" lnSpcReduction="20000"/>
          </a:bodyPr>
          <a:lstStyle/>
          <a:p>
            <a:pPr algn="l"/>
            <a:endParaRPr lang="en-US" b="1" dirty="0"/>
          </a:p>
          <a:p>
            <a:pPr algn="l"/>
            <a:endParaRPr lang="en-US" b="1" dirty="0"/>
          </a:p>
          <a:p>
            <a:pPr algn="l"/>
            <a:r>
              <a:rPr lang="en-US" b="1" dirty="0"/>
              <a:t>living</a:t>
            </a:r>
            <a:r>
              <a:rPr lang="ru-RU" b="1" dirty="0"/>
              <a:t> </a:t>
            </a:r>
            <a:r>
              <a:rPr lang="en-US" b="1" dirty="0"/>
              <a:t>nature 						     inanimate nature</a:t>
            </a:r>
            <a:endParaRPr lang="ru-RU" b="1" dirty="0"/>
          </a:p>
        </p:txBody>
      </p:sp>
      <p:sp>
        <p:nvSpPr>
          <p:cNvPr id="4" name="TextBox 3">
            <a:extLst>
              <a:ext uri="{FF2B5EF4-FFF2-40B4-BE49-F238E27FC236}">
                <a16:creationId xmlns:a16="http://schemas.microsoft.com/office/drawing/2014/main" id="{8673AA6F-E36E-48BB-9321-19F8D6257B63}"/>
              </a:ext>
            </a:extLst>
          </p:cNvPr>
          <p:cNvSpPr txBox="1"/>
          <p:nvPr/>
        </p:nvSpPr>
        <p:spPr>
          <a:xfrm>
            <a:off x="1068242" y="5292564"/>
            <a:ext cx="6710082" cy="461665"/>
          </a:xfrm>
          <a:prstGeom prst="rect">
            <a:avLst/>
          </a:prstGeom>
          <a:noFill/>
        </p:spPr>
        <p:txBody>
          <a:bodyPr wrap="square" rtlCol="0">
            <a:spAutoFit/>
          </a:bodyPr>
          <a:lstStyle/>
          <a:p>
            <a:r>
              <a:rPr lang="en-US" sz="2400" b="1" dirty="0"/>
              <a:t>analogies</a:t>
            </a:r>
            <a:r>
              <a:rPr lang="ru-RU" sz="2400" b="1" dirty="0"/>
              <a:t>                                                                     </a:t>
            </a:r>
            <a:r>
              <a:rPr lang="en-US" sz="2400" b="1" dirty="0"/>
              <a:t>laws</a:t>
            </a:r>
            <a:endParaRPr lang="ru-RU" sz="2400" b="1" dirty="0"/>
          </a:p>
        </p:txBody>
      </p:sp>
      <p:sp>
        <p:nvSpPr>
          <p:cNvPr id="5" name="TextBox 4">
            <a:extLst>
              <a:ext uri="{FF2B5EF4-FFF2-40B4-BE49-F238E27FC236}">
                <a16:creationId xmlns:a16="http://schemas.microsoft.com/office/drawing/2014/main" id="{083BDCE9-FF64-4445-AE09-451484B17887}"/>
              </a:ext>
            </a:extLst>
          </p:cNvPr>
          <p:cNvSpPr txBox="1"/>
          <p:nvPr/>
        </p:nvSpPr>
        <p:spPr>
          <a:xfrm>
            <a:off x="2689812" y="5015563"/>
            <a:ext cx="3520728"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500" dirty="0"/>
              <a:t>The main thing is not to discover the law, but to know the structure of thought</a:t>
            </a:r>
            <a:r>
              <a:rPr lang="ru-RU" sz="1500" dirty="0"/>
              <a:t> (</a:t>
            </a:r>
            <a:r>
              <a:rPr lang="en-US" sz="1500" dirty="0"/>
              <a:t>worldview</a:t>
            </a:r>
            <a:r>
              <a:rPr lang="ru-RU" sz="1500" dirty="0"/>
              <a:t> - </a:t>
            </a:r>
            <a:r>
              <a:rPr lang="en-US" sz="1500" dirty="0"/>
              <a:t>what distinguishes us from animals)</a:t>
            </a:r>
            <a:endParaRPr lang="ru-RU" sz="1500" dirty="0"/>
          </a:p>
        </p:txBody>
      </p:sp>
      <p:sp>
        <p:nvSpPr>
          <p:cNvPr id="9" name="Пятиугольник 2">
            <a:extLst>
              <a:ext uri="{FF2B5EF4-FFF2-40B4-BE49-F238E27FC236}">
                <a16:creationId xmlns:a16="http://schemas.microsoft.com/office/drawing/2014/main" id="{4EEB4179-E399-4204-8548-18126B4835B5}"/>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endParaRPr lang="ru-RU" dirty="0"/>
          </a:p>
          <a:p>
            <a:pPr algn="ctr"/>
            <a:endParaRPr lang="ru-RU" dirty="0"/>
          </a:p>
        </p:txBody>
      </p:sp>
      <p:pic>
        <p:nvPicPr>
          <p:cNvPr id="10" name="Рисунок 9">
            <a:extLst>
              <a:ext uri="{FF2B5EF4-FFF2-40B4-BE49-F238E27FC236}">
                <a16:creationId xmlns:a16="http://schemas.microsoft.com/office/drawing/2014/main" id="{3B71CB1A-6570-4C36-86BE-43E8606B6B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785802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80E2422-C0FB-4162-B893-6C25659B009D}"/>
              </a:ext>
            </a:extLst>
          </p:cNvPr>
          <p:cNvSpPr>
            <a:spLocks noGrp="1"/>
          </p:cNvSpPr>
          <p:nvPr>
            <p:ph type="subTitle" idx="1"/>
          </p:nvPr>
        </p:nvSpPr>
        <p:spPr>
          <a:xfrm>
            <a:off x="1425388" y="1622402"/>
            <a:ext cx="6858000" cy="3815813"/>
          </a:xfrm>
          <a:solidFill>
            <a:schemeClr val="accent2">
              <a:lumMod val="60000"/>
              <a:lumOff val="40000"/>
            </a:schemeClr>
          </a:solidFill>
        </p:spPr>
        <p:txBody>
          <a:bodyPr/>
          <a:lstStyle/>
          <a:p>
            <a:endParaRPr lang="en-US" dirty="0"/>
          </a:p>
          <a:p>
            <a:r>
              <a:rPr lang="en-US" b="1" dirty="0"/>
              <a:t>8 </a:t>
            </a:r>
            <a:r>
              <a:rPr lang="en-US" b="1" u="sng" dirty="0"/>
              <a:t>high</a:t>
            </a:r>
            <a:r>
              <a:rPr lang="en-US" b="1" dirty="0"/>
              <a:t> cultures</a:t>
            </a:r>
            <a:r>
              <a:rPr lang="ru-RU" b="1" dirty="0"/>
              <a:t>:</a:t>
            </a:r>
          </a:p>
          <a:p>
            <a:pPr marL="342900" indent="-342900" algn="l">
              <a:spcBef>
                <a:spcPts val="0"/>
              </a:spcBef>
              <a:buFont typeface="+mj-lt"/>
              <a:buAutoNum type="arabicPeriod"/>
            </a:pPr>
            <a:r>
              <a:rPr lang="en-US" dirty="0"/>
              <a:t>Egyptian, </a:t>
            </a:r>
            <a:endParaRPr lang="ru-RU" dirty="0"/>
          </a:p>
          <a:p>
            <a:pPr marL="342900" indent="-342900" algn="l">
              <a:spcBef>
                <a:spcPts val="0"/>
              </a:spcBef>
              <a:buFont typeface="+mj-lt"/>
              <a:buAutoNum type="arabicPeriod"/>
            </a:pPr>
            <a:r>
              <a:rPr lang="en-US" dirty="0"/>
              <a:t>Indian, </a:t>
            </a:r>
            <a:endParaRPr lang="ru-RU" dirty="0"/>
          </a:p>
          <a:p>
            <a:pPr marL="342900" indent="-342900" algn="l">
              <a:spcBef>
                <a:spcPts val="0"/>
              </a:spcBef>
              <a:buFont typeface="+mj-lt"/>
              <a:buAutoNum type="arabicPeriod"/>
            </a:pPr>
            <a:r>
              <a:rPr lang="en-US" dirty="0"/>
              <a:t>Chinese, </a:t>
            </a:r>
            <a:endParaRPr lang="ru-RU" dirty="0"/>
          </a:p>
          <a:p>
            <a:pPr marL="342900" indent="-342900" algn="l">
              <a:spcBef>
                <a:spcPts val="0"/>
              </a:spcBef>
              <a:buFont typeface="+mj-lt"/>
              <a:buAutoNum type="arabicPeriod"/>
            </a:pPr>
            <a:r>
              <a:rPr lang="en-US" dirty="0"/>
              <a:t>Babylonian,</a:t>
            </a:r>
            <a:r>
              <a:rPr lang="ru-RU" dirty="0"/>
              <a:t> </a:t>
            </a:r>
          </a:p>
          <a:p>
            <a:pPr marL="342900" indent="-342900" algn="l">
              <a:spcBef>
                <a:spcPts val="0"/>
              </a:spcBef>
              <a:buFont typeface="+mj-lt"/>
              <a:buAutoNum type="arabicPeriod"/>
            </a:pPr>
            <a:r>
              <a:rPr lang="en-US" dirty="0"/>
              <a:t>Ancient (Greece + Rome) </a:t>
            </a:r>
          </a:p>
          <a:p>
            <a:pPr marL="342900" indent="-342900" algn="l">
              <a:spcBef>
                <a:spcPts val="0"/>
              </a:spcBef>
              <a:buFont typeface="+mj-lt"/>
              <a:buAutoNum type="arabicPeriod"/>
            </a:pPr>
            <a:r>
              <a:rPr lang="en-US" dirty="0"/>
              <a:t>Mexican</a:t>
            </a:r>
            <a:endParaRPr lang="ru-RU" dirty="0"/>
          </a:p>
          <a:p>
            <a:pPr marL="342900" indent="-342900" algn="l">
              <a:spcBef>
                <a:spcPts val="0"/>
              </a:spcBef>
              <a:buFont typeface="+mj-lt"/>
              <a:buAutoNum type="arabicPeriod"/>
            </a:pPr>
            <a:r>
              <a:rPr lang="en-US" dirty="0"/>
              <a:t>Arabic </a:t>
            </a:r>
            <a:endParaRPr lang="ru-RU" dirty="0"/>
          </a:p>
          <a:p>
            <a:pPr marL="342900" indent="-342900" algn="l">
              <a:spcBef>
                <a:spcPts val="0"/>
              </a:spcBef>
              <a:buFont typeface="+mj-lt"/>
              <a:buAutoNum type="arabicPeriod"/>
            </a:pPr>
            <a:r>
              <a:rPr lang="en-US" dirty="0"/>
              <a:t>Western</a:t>
            </a:r>
          </a:p>
          <a:p>
            <a:pPr algn="l"/>
            <a:r>
              <a:rPr lang="en-US" dirty="0"/>
              <a:t>+ Russian-Siberian culture as a future culture</a:t>
            </a:r>
            <a:endParaRPr lang="ru-RU" dirty="0"/>
          </a:p>
        </p:txBody>
      </p:sp>
      <p:sp>
        <p:nvSpPr>
          <p:cNvPr id="5" name="Пятиугольник 2">
            <a:extLst>
              <a:ext uri="{FF2B5EF4-FFF2-40B4-BE49-F238E27FC236}">
                <a16:creationId xmlns:a16="http://schemas.microsoft.com/office/drawing/2014/main" id="{4C9239A5-9D7C-45DB-953B-9313CC15A642}"/>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endParaRPr lang="en-US" dirty="0"/>
          </a:p>
          <a:p>
            <a:pPr algn="ctr"/>
            <a:r>
              <a:rPr lang="en-US" dirty="0"/>
              <a:t>Civilizational approach: Spengler</a:t>
            </a:r>
          </a:p>
          <a:p>
            <a:pPr algn="ctr"/>
            <a:endParaRPr lang="ru-RU" dirty="0"/>
          </a:p>
          <a:p>
            <a:pPr algn="ctr"/>
            <a:endParaRPr lang="ru-RU" dirty="0"/>
          </a:p>
        </p:txBody>
      </p:sp>
      <p:pic>
        <p:nvPicPr>
          <p:cNvPr id="6" name="Рисунок 5">
            <a:extLst>
              <a:ext uri="{FF2B5EF4-FFF2-40B4-BE49-F238E27FC236}">
                <a16:creationId xmlns:a16="http://schemas.microsoft.com/office/drawing/2014/main" id="{5D03EC91-0FF0-42A5-AF11-9A2317367C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561107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F39289A9-C4A2-4986-8E28-7EE90FB49022}"/>
              </a:ext>
            </a:extLst>
          </p:cNvPr>
          <p:cNvSpPr>
            <a:spLocks noGrp="1"/>
          </p:cNvSpPr>
          <p:nvPr>
            <p:ph type="subTitle" idx="1"/>
          </p:nvPr>
        </p:nvSpPr>
        <p:spPr>
          <a:xfrm>
            <a:off x="1079912" y="2217821"/>
            <a:ext cx="3596741" cy="4011938"/>
          </a:xfrm>
        </p:spPr>
        <p:txBody>
          <a:bodyPr>
            <a:normAutofit/>
          </a:bodyPr>
          <a:lstStyle/>
          <a:p>
            <a:r>
              <a:rPr lang="en-US" b="1" dirty="0"/>
              <a:t>Symptoms of the decline of Europe (each culture)</a:t>
            </a:r>
            <a:endParaRPr lang="ru-RU" b="1" dirty="0"/>
          </a:p>
          <a:p>
            <a:endParaRPr lang="en-US" dirty="0"/>
          </a:p>
          <a:p>
            <a:pPr marL="257175" indent="-257175" algn="l">
              <a:buFont typeface="Arial" panose="020B0604020202020204" pitchFamily="34" charset="0"/>
              <a:buChar char="•"/>
            </a:pPr>
            <a:r>
              <a:rPr lang="en-US" dirty="0"/>
              <a:t>giant cities</a:t>
            </a:r>
          </a:p>
          <a:p>
            <a:pPr marL="257175" indent="-257175" algn="l">
              <a:buFont typeface="Arial" panose="020B0604020202020204" pitchFamily="34" charset="0"/>
              <a:buChar char="•"/>
            </a:pPr>
            <a:r>
              <a:rPr lang="en-US" dirty="0"/>
              <a:t>the desire for money</a:t>
            </a:r>
          </a:p>
          <a:p>
            <a:pPr marL="257175" indent="-257175" algn="l">
              <a:buFont typeface="Arial" panose="020B0604020202020204" pitchFamily="34" charset="0"/>
              <a:buChar char="•"/>
            </a:pPr>
            <a:r>
              <a:rPr lang="en-US" dirty="0"/>
              <a:t>wars </a:t>
            </a:r>
          </a:p>
          <a:p>
            <a:pPr marL="257175" indent="-257175" algn="l">
              <a:buFont typeface="Arial" panose="020B0604020202020204" pitchFamily="34" charset="0"/>
              <a:buChar char="•"/>
            </a:pPr>
            <a:r>
              <a:rPr lang="en-US" dirty="0"/>
              <a:t>tyranny</a:t>
            </a:r>
            <a:endParaRPr lang="ru-RU" dirty="0"/>
          </a:p>
          <a:p>
            <a:pPr marL="257175" indent="-257175" algn="l">
              <a:buFont typeface="Arial" panose="020B0604020202020204" pitchFamily="34" charset="0"/>
              <a:buChar char="•"/>
            </a:pPr>
            <a:r>
              <a:rPr lang="en-US" dirty="0"/>
              <a:t>mass</a:t>
            </a:r>
          </a:p>
        </p:txBody>
      </p:sp>
      <p:sp>
        <p:nvSpPr>
          <p:cNvPr id="5" name="Подзаголовок 2">
            <a:extLst>
              <a:ext uri="{FF2B5EF4-FFF2-40B4-BE49-F238E27FC236}">
                <a16:creationId xmlns:a16="http://schemas.microsoft.com/office/drawing/2014/main" id="{DCF5E939-1E8E-41F0-9EBD-736CCCCD62C6}"/>
              </a:ext>
            </a:extLst>
          </p:cNvPr>
          <p:cNvSpPr txBox="1">
            <a:spLocks/>
          </p:cNvSpPr>
          <p:nvPr/>
        </p:nvSpPr>
        <p:spPr>
          <a:xfrm>
            <a:off x="4953716" y="2217820"/>
            <a:ext cx="2876424" cy="359784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The stages of the European crisis</a:t>
            </a:r>
            <a:endParaRPr lang="ru-RU" sz="1800" b="1" dirty="0"/>
          </a:p>
          <a:p>
            <a:endParaRPr lang="en-US" sz="1800" dirty="0"/>
          </a:p>
          <a:p>
            <a:pPr marL="342900" indent="-342900" algn="l">
              <a:buFont typeface="+mj-lt"/>
              <a:buAutoNum type="arabicPeriod"/>
            </a:pPr>
            <a:r>
              <a:rPr lang="en-US" sz="1800" dirty="0"/>
              <a:t>The Reformation</a:t>
            </a:r>
          </a:p>
          <a:p>
            <a:pPr marL="342900" indent="-342900" algn="l">
              <a:buFont typeface="+mj-lt"/>
              <a:buAutoNum type="arabicPeriod"/>
            </a:pPr>
            <a:r>
              <a:rPr lang="en-US" sz="1800" dirty="0"/>
              <a:t>The emergence of the bourgeoisie</a:t>
            </a:r>
          </a:p>
          <a:p>
            <a:pPr marL="342900" indent="-342900" algn="l">
              <a:buFont typeface="+mj-lt"/>
              <a:buAutoNum type="arabicPeriod"/>
            </a:pPr>
            <a:r>
              <a:rPr lang="en-US" sz="1800" dirty="0"/>
              <a:t>Revolutions</a:t>
            </a:r>
          </a:p>
          <a:p>
            <a:pPr marL="342900" indent="-342900" algn="l">
              <a:buFont typeface="+mj-lt"/>
              <a:buAutoNum type="arabicPeriod"/>
            </a:pPr>
            <a:r>
              <a:rPr lang="en-US" sz="1800" dirty="0"/>
              <a:t>Imperialism</a:t>
            </a:r>
          </a:p>
          <a:p>
            <a:pPr algn="l"/>
            <a:endParaRPr lang="ru-RU" sz="1800" b="1" dirty="0"/>
          </a:p>
        </p:txBody>
      </p:sp>
      <p:sp>
        <p:nvSpPr>
          <p:cNvPr id="6" name="Пятиугольник 2">
            <a:extLst>
              <a:ext uri="{FF2B5EF4-FFF2-40B4-BE49-F238E27FC236}">
                <a16:creationId xmlns:a16="http://schemas.microsoft.com/office/drawing/2014/main" id="{5F59C447-8873-43EF-AC87-A5AD9AE6D372}"/>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p>
          <a:p>
            <a:pPr algn="ctr"/>
            <a:endParaRPr lang="ru-RU" dirty="0"/>
          </a:p>
        </p:txBody>
      </p:sp>
      <p:pic>
        <p:nvPicPr>
          <p:cNvPr id="7" name="Рисунок 6">
            <a:extLst>
              <a:ext uri="{FF2B5EF4-FFF2-40B4-BE49-F238E27FC236}">
                <a16:creationId xmlns:a16="http://schemas.microsoft.com/office/drawing/2014/main" id="{E5C1002B-49A6-479D-B01D-98DA67270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83222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ятиугольник 2"/>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t>С</a:t>
            </a:r>
            <a:r>
              <a:rPr lang="en-US" sz="1800" b="1" dirty="0" err="1"/>
              <a:t>ontent</a:t>
            </a:r>
            <a:endParaRPr lang="ru-RU" sz="1800" b="1" dirty="0"/>
          </a:p>
        </p:txBody>
      </p: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4" name="TextBox 3">
            <a:extLst>
              <a:ext uri="{FF2B5EF4-FFF2-40B4-BE49-F238E27FC236}">
                <a16:creationId xmlns:a16="http://schemas.microsoft.com/office/drawing/2014/main" id="{EFE5C83C-4E18-44F9-B68E-51DB96272FFD}"/>
              </a:ext>
            </a:extLst>
          </p:cNvPr>
          <p:cNvSpPr txBox="1"/>
          <p:nvPr/>
        </p:nvSpPr>
        <p:spPr>
          <a:xfrm>
            <a:off x="890546" y="2194560"/>
            <a:ext cx="687787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key development paradigms</a:t>
            </a:r>
          </a:p>
          <a:p>
            <a:pPr marL="285750" indent="-285750">
              <a:buFont typeface="Arial" panose="020B0604020202020204" pitchFamily="34" charset="0"/>
              <a:buChar char="•"/>
            </a:pPr>
            <a:r>
              <a:rPr lang="en-US" dirty="0"/>
              <a:t>civilizational approach</a:t>
            </a:r>
          </a:p>
          <a:p>
            <a:pPr marL="285750" indent="-285750">
              <a:buFont typeface="Arial" panose="020B0604020202020204" pitchFamily="34" charset="0"/>
              <a:buChar char="•"/>
            </a:pPr>
            <a:r>
              <a:rPr lang="en-US" dirty="0"/>
              <a:t>key characteristics of Russia's development</a:t>
            </a:r>
          </a:p>
          <a:p>
            <a:pPr marL="285750" indent="-285750">
              <a:buFont typeface="Arial" panose="020B0604020202020204" pitchFamily="34" charset="0"/>
              <a:buChar char="•"/>
            </a:pPr>
            <a:r>
              <a:rPr lang="en-US" dirty="0"/>
              <a:t>prospects for the development of the civilizational approach</a:t>
            </a:r>
            <a:endParaRPr lang="ru-RU" dirty="0"/>
          </a:p>
        </p:txBody>
      </p:sp>
    </p:spTree>
    <p:extLst>
      <p:ext uri="{BB962C8B-B14F-4D97-AF65-F5344CB8AC3E}">
        <p14:creationId xmlns:p14="http://schemas.microsoft.com/office/powerpoint/2010/main" val="1058643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4CB1917A-A524-4652-A9FC-539F7B2BD22D}"/>
              </a:ext>
            </a:extLst>
          </p:cNvPr>
          <p:cNvSpPr>
            <a:spLocks noGrp="1"/>
          </p:cNvSpPr>
          <p:nvPr>
            <p:ph type="subTitle" idx="1"/>
          </p:nvPr>
        </p:nvSpPr>
        <p:spPr>
          <a:xfrm>
            <a:off x="982732" y="1900858"/>
            <a:ext cx="6858000" cy="3633995"/>
          </a:xfrm>
        </p:spPr>
        <p:txBody>
          <a:bodyPr/>
          <a:lstStyle/>
          <a:p>
            <a:r>
              <a:rPr lang="en-US" b="1" dirty="0"/>
              <a:t>What about Russia?</a:t>
            </a:r>
            <a:endParaRPr lang="ru-RU" b="1" dirty="0"/>
          </a:p>
          <a:p>
            <a:pPr marL="257175" indent="-257175" algn="l">
              <a:buFont typeface="Arial" panose="020B0604020202020204" pitchFamily="34" charset="0"/>
              <a:buChar char="•"/>
            </a:pPr>
            <a:r>
              <a:rPr lang="en-US" dirty="0"/>
              <a:t>For Russia, Spengler believed, the main thing is </a:t>
            </a:r>
            <a:r>
              <a:rPr lang="en-US" b="1" dirty="0"/>
              <a:t>not the solution of socio-political problems, but the religious issue</a:t>
            </a:r>
            <a:r>
              <a:rPr lang="en-US" dirty="0"/>
              <a:t>. A </a:t>
            </a:r>
            <a:r>
              <a:rPr lang="en-US" u="sng" dirty="0"/>
              <a:t>new version of Christianity</a:t>
            </a:r>
            <a:r>
              <a:rPr lang="en-US" dirty="0"/>
              <a:t> should arise in Russia, one of the forerunners of which the philosopher considered F.M. Dostoevsky.</a:t>
            </a:r>
            <a:endParaRPr lang="ru-RU" dirty="0"/>
          </a:p>
        </p:txBody>
      </p:sp>
      <p:pic>
        <p:nvPicPr>
          <p:cNvPr id="8" name="Рисунок 7" descr="Изображение выглядит как зарисовка, рисунок, Человеческое лицо, человек&#10;&#10;Автоматически созданное описание">
            <a:extLst>
              <a:ext uri="{FF2B5EF4-FFF2-40B4-BE49-F238E27FC236}">
                <a16:creationId xmlns:a16="http://schemas.microsoft.com/office/drawing/2014/main" id="{C15A6592-294F-4B56-B239-FC91076B30C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305" r="28918"/>
          <a:stretch/>
        </p:blipFill>
        <p:spPr>
          <a:xfrm>
            <a:off x="6687671" y="3429000"/>
            <a:ext cx="2066365" cy="2269311"/>
          </a:xfrm>
          <a:prstGeom prst="rect">
            <a:avLst/>
          </a:prstGeom>
        </p:spPr>
      </p:pic>
      <p:pic>
        <p:nvPicPr>
          <p:cNvPr id="19" name="Рисунок 18">
            <a:extLst>
              <a:ext uri="{FF2B5EF4-FFF2-40B4-BE49-F238E27FC236}">
                <a16:creationId xmlns:a16="http://schemas.microsoft.com/office/drawing/2014/main" id="{FE560190-32BE-40D7-BCC5-CEC03AB2277B}"/>
              </a:ext>
            </a:extLst>
          </p:cNvPr>
          <p:cNvPicPr>
            <a:picLocks noChangeAspect="1"/>
          </p:cNvPicPr>
          <p:nvPr/>
        </p:nvPicPr>
        <p:blipFill>
          <a:blip r:embed="rId5"/>
          <a:stretch>
            <a:fillRect/>
          </a:stretch>
        </p:blipFill>
        <p:spPr>
          <a:xfrm>
            <a:off x="3023823" y="3429000"/>
            <a:ext cx="3371241" cy="2250314"/>
          </a:xfrm>
          <a:prstGeom prst="rect">
            <a:avLst/>
          </a:prstGeom>
        </p:spPr>
      </p:pic>
      <p:sp>
        <p:nvSpPr>
          <p:cNvPr id="21" name="Овал 20">
            <a:extLst>
              <a:ext uri="{FF2B5EF4-FFF2-40B4-BE49-F238E27FC236}">
                <a16:creationId xmlns:a16="http://schemas.microsoft.com/office/drawing/2014/main" id="{DC2897DD-EFC5-4246-ACF4-6E0871B57CF4}"/>
              </a:ext>
            </a:extLst>
          </p:cNvPr>
          <p:cNvSpPr/>
          <p:nvPr/>
        </p:nvSpPr>
        <p:spPr>
          <a:xfrm>
            <a:off x="560295" y="3494219"/>
            <a:ext cx="2259106" cy="218509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350"/>
          </a:p>
        </p:txBody>
      </p:sp>
      <p:sp>
        <p:nvSpPr>
          <p:cNvPr id="23" name="TextBox 22">
            <a:extLst>
              <a:ext uri="{FF2B5EF4-FFF2-40B4-BE49-F238E27FC236}">
                <a16:creationId xmlns:a16="http://schemas.microsoft.com/office/drawing/2014/main" id="{FD9187A2-2E9D-4F1D-962C-381AA90C7E86}"/>
              </a:ext>
            </a:extLst>
          </p:cNvPr>
          <p:cNvSpPr txBox="1"/>
          <p:nvPr/>
        </p:nvSpPr>
        <p:spPr>
          <a:xfrm>
            <a:off x="1081343" y="4680142"/>
            <a:ext cx="1410845" cy="300082"/>
          </a:xfrm>
          <a:prstGeom prst="rect">
            <a:avLst/>
          </a:prstGeom>
          <a:noFill/>
        </p:spPr>
        <p:txBody>
          <a:bodyPr wrap="square" rtlCol="0">
            <a:spAutoFit/>
          </a:bodyPr>
          <a:lstStyle/>
          <a:p>
            <a:r>
              <a:rPr lang="en-US" sz="1350" b="1" dirty="0"/>
              <a:t>Society</a:t>
            </a:r>
            <a:r>
              <a:rPr lang="ru-RU" sz="1350" b="1" dirty="0"/>
              <a:t>, </a:t>
            </a:r>
            <a:r>
              <a:rPr lang="en-US" sz="1350" b="1" dirty="0"/>
              <a:t>Politics </a:t>
            </a:r>
            <a:endParaRPr lang="ru-RU" sz="1350" b="1" dirty="0"/>
          </a:p>
        </p:txBody>
      </p:sp>
      <p:sp>
        <p:nvSpPr>
          <p:cNvPr id="27" name="TextBox 26">
            <a:extLst>
              <a:ext uri="{FF2B5EF4-FFF2-40B4-BE49-F238E27FC236}">
                <a16:creationId xmlns:a16="http://schemas.microsoft.com/office/drawing/2014/main" id="{5528202A-DD12-41E9-BA65-DDCA35DA5E72}"/>
              </a:ext>
            </a:extLst>
          </p:cNvPr>
          <p:cNvSpPr txBox="1"/>
          <p:nvPr/>
        </p:nvSpPr>
        <p:spPr>
          <a:xfrm>
            <a:off x="1360725" y="4215091"/>
            <a:ext cx="1410845" cy="300082"/>
          </a:xfrm>
          <a:prstGeom prst="rect">
            <a:avLst/>
          </a:prstGeom>
          <a:noFill/>
        </p:spPr>
        <p:txBody>
          <a:bodyPr wrap="square" rtlCol="0">
            <a:spAutoFit/>
          </a:bodyPr>
          <a:lstStyle/>
          <a:p>
            <a:r>
              <a:rPr lang="en-US" sz="1350" b="1" dirty="0"/>
              <a:t>Religion</a:t>
            </a:r>
            <a:endParaRPr lang="ru-RU" sz="1350" b="1" dirty="0"/>
          </a:p>
        </p:txBody>
      </p:sp>
      <p:cxnSp>
        <p:nvCxnSpPr>
          <p:cNvPr id="28" name="Прямая соединительная линия 27">
            <a:extLst>
              <a:ext uri="{FF2B5EF4-FFF2-40B4-BE49-F238E27FC236}">
                <a16:creationId xmlns:a16="http://schemas.microsoft.com/office/drawing/2014/main" id="{0D3585EB-71D0-473C-B731-74EA4C62BF55}"/>
              </a:ext>
            </a:extLst>
          </p:cNvPr>
          <p:cNvCxnSpPr>
            <a:stCxn id="21" idx="2"/>
            <a:endCxn id="21" idx="6"/>
          </p:cNvCxnSpPr>
          <p:nvPr/>
        </p:nvCxnSpPr>
        <p:spPr>
          <a:xfrm>
            <a:off x="560295" y="4586766"/>
            <a:ext cx="2259106"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9153B19-20D2-4429-ADB1-571A02356EB1}"/>
              </a:ext>
            </a:extLst>
          </p:cNvPr>
          <p:cNvSpPr txBox="1"/>
          <p:nvPr/>
        </p:nvSpPr>
        <p:spPr>
          <a:xfrm>
            <a:off x="1347495" y="3606463"/>
            <a:ext cx="878541" cy="300082"/>
          </a:xfrm>
          <a:prstGeom prst="rect">
            <a:avLst/>
          </a:prstGeom>
          <a:noFill/>
        </p:spPr>
        <p:txBody>
          <a:bodyPr wrap="square" rtlCol="0">
            <a:spAutoFit/>
          </a:bodyPr>
          <a:lstStyle/>
          <a:p>
            <a:r>
              <a:rPr lang="en-US" sz="1350" dirty="0"/>
              <a:t>spiritual</a:t>
            </a:r>
            <a:endParaRPr lang="ru-RU" sz="1350" dirty="0"/>
          </a:p>
        </p:txBody>
      </p:sp>
      <p:sp>
        <p:nvSpPr>
          <p:cNvPr id="30" name="TextBox 29">
            <a:extLst>
              <a:ext uri="{FF2B5EF4-FFF2-40B4-BE49-F238E27FC236}">
                <a16:creationId xmlns:a16="http://schemas.microsoft.com/office/drawing/2014/main" id="{22EF4A4F-4CBF-44BC-9B50-3FAFDF6AB26C}"/>
              </a:ext>
            </a:extLst>
          </p:cNvPr>
          <p:cNvSpPr txBox="1"/>
          <p:nvPr/>
        </p:nvSpPr>
        <p:spPr>
          <a:xfrm>
            <a:off x="1218322" y="5257854"/>
            <a:ext cx="1121174" cy="300082"/>
          </a:xfrm>
          <a:prstGeom prst="rect">
            <a:avLst/>
          </a:prstGeom>
          <a:noFill/>
        </p:spPr>
        <p:txBody>
          <a:bodyPr wrap="square" rtlCol="0">
            <a:spAutoFit/>
          </a:bodyPr>
          <a:lstStyle/>
          <a:p>
            <a:r>
              <a:rPr lang="en-US" sz="1350" dirty="0"/>
              <a:t>materialistic</a:t>
            </a:r>
            <a:endParaRPr lang="ru-RU" sz="1350" dirty="0"/>
          </a:p>
        </p:txBody>
      </p:sp>
      <p:sp>
        <p:nvSpPr>
          <p:cNvPr id="12" name="Пятиугольник 2">
            <a:extLst>
              <a:ext uri="{FF2B5EF4-FFF2-40B4-BE49-F238E27FC236}">
                <a16:creationId xmlns:a16="http://schemas.microsoft.com/office/drawing/2014/main" id="{BB4604D6-A5EE-4BE5-B506-97B8DFC670BF}"/>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philosophy</a:t>
            </a:r>
            <a:endParaRPr lang="ru-RU" dirty="0"/>
          </a:p>
          <a:p>
            <a:pPr algn="ctr"/>
            <a:endParaRPr lang="ru-RU" dirty="0"/>
          </a:p>
        </p:txBody>
      </p:sp>
      <p:pic>
        <p:nvPicPr>
          <p:cNvPr id="13" name="Рисунок 12">
            <a:extLst>
              <a:ext uri="{FF2B5EF4-FFF2-40B4-BE49-F238E27FC236}">
                <a16:creationId xmlns:a16="http://schemas.microsoft.com/office/drawing/2014/main" id="{45F5A2E8-E77D-4117-A842-B2C93A1FE2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19657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23229C5-A521-44E2-8101-4BB7E245C704}"/>
              </a:ext>
            </a:extLst>
          </p:cNvPr>
          <p:cNvSpPr txBox="1">
            <a:spLocks/>
          </p:cNvSpPr>
          <p:nvPr/>
        </p:nvSpPr>
        <p:spPr>
          <a:xfrm>
            <a:off x="663288" y="1904310"/>
            <a:ext cx="2862071" cy="1453557"/>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450"/>
              </a:spcAft>
            </a:pPr>
            <a:r>
              <a:rPr lang="en-US" sz="3300" b="1" dirty="0"/>
              <a:t>What about Russia</a:t>
            </a:r>
            <a:r>
              <a:rPr lang="ru-RU" sz="3300" b="1" dirty="0"/>
              <a:t>?</a:t>
            </a:r>
            <a:endParaRPr lang="en-US" sz="3300" dirty="0"/>
          </a:p>
        </p:txBody>
      </p:sp>
      <p:sp>
        <p:nvSpPr>
          <p:cNvPr id="3" name="Подзаголовок 2">
            <a:extLst>
              <a:ext uri="{FF2B5EF4-FFF2-40B4-BE49-F238E27FC236}">
                <a16:creationId xmlns:a16="http://schemas.microsoft.com/office/drawing/2014/main" id="{4CB1917A-A524-4652-A9FC-539F7B2BD22D}"/>
              </a:ext>
            </a:extLst>
          </p:cNvPr>
          <p:cNvSpPr>
            <a:spLocks noGrp="1"/>
          </p:cNvSpPr>
          <p:nvPr>
            <p:ph type="subTitle" idx="1"/>
          </p:nvPr>
        </p:nvSpPr>
        <p:spPr>
          <a:xfrm>
            <a:off x="488533" y="3600493"/>
            <a:ext cx="2862072" cy="2770780"/>
          </a:xfrm>
        </p:spPr>
        <p:txBody>
          <a:bodyPr vert="horz" lIns="68580" tIns="34290" rIns="68580" bIns="34290" rtlCol="0">
            <a:normAutofit/>
          </a:bodyPr>
          <a:lstStyle/>
          <a:p>
            <a:pPr marL="257175" indent="-171450" algn="l">
              <a:buFont typeface="Arial" panose="020B0604020202020204" pitchFamily="34" charset="0"/>
              <a:buChar char="•"/>
            </a:pPr>
            <a:r>
              <a:rPr lang="en-US" sz="1275" dirty="0"/>
              <a:t>The philosopher was one of the first in the West to say that Russia has a great future ahead of it. With Russia he associates the emergence of a new culture that will replace the </a:t>
            </a:r>
            <a:r>
              <a:rPr lang="en-US" sz="1275" b="1" dirty="0"/>
              <a:t>fading European culture</a:t>
            </a:r>
            <a:r>
              <a:rPr lang="en-US" sz="1275" dirty="0"/>
              <a:t>. Not </a:t>
            </a:r>
            <a:r>
              <a:rPr lang="en-US" sz="1275" dirty="0" err="1"/>
              <a:t>Petrovsky</a:t>
            </a:r>
            <a:r>
              <a:rPr lang="en-US" sz="1275" dirty="0"/>
              <a:t> Petersburg, but "Asian" Moscow - this is the future culture that Spengler called </a:t>
            </a:r>
            <a:r>
              <a:rPr lang="en-US" sz="1275" b="1" dirty="0"/>
              <a:t>Russian-Siberian</a:t>
            </a:r>
            <a:r>
              <a:rPr lang="en-US" sz="1275" dirty="0"/>
              <a:t>. </a:t>
            </a:r>
          </a:p>
          <a:p>
            <a:pPr marL="257175" indent="-171450" algn="l">
              <a:buFont typeface="Arial" panose="020B0604020202020204" pitchFamily="34" charset="0"/>
              <a:buChar char="•"/>
            </a:pPr>
            <a:r>
              <a:rPr lang="en-US" sz="1275" dirty="0"/>
              <a:t>Spengler classifies Russia not to Europe, but to Asia: </a:t>
            </a:r>
            <a:r>
              <a:rPr lang="en-US" sz="1275" b="1" dirty="0"/>
              <a:t>"Russia is the mistress in Asia. Russia is Asia"</a:t>
            </a:r>
          </a:p>
          <a:p>
            <a:pPr marL="257175" indent="-171450" algn="l">
              <a:buFont typeface="Arial" panose="020B0604020202020204" pitchFamily="34" charset="0"/>
              <a:buChar char="•"/>
            </a:pPr>
            <a:endParaRPr lang="en-US" sz="1275" dirty="0"/>
          </a:p>
          <a:p>
            <a:pPr marL="257175" indent="-171450" algn="l">
              <a:buFont typeface="Arial" panose="020B0604020202020204" pitchFamily="34" charset="0"/>
              <a:buChar char="•"/>
            </a:pPr>
            <a:endParaRPr lang="en-US" sz="1275" dirty="0"/>
          </a:p>
          <a:p>
            <a:pPr marL="257175" indent="-171450" algn="l">
              <a:buFont typeface="Arial" panose="020B0604020202020204" pitchFamily="34" charset="0"/>
              <a:buChar char="•"/>
            </a:pPr>
            <a:endParaRPr lang="en-US" sz="1275" dirty="0"/>
          </a:p>
        </p:txBody>
      </p:sp>
      <p:pic>
        <p:nvPicPr>
          <p:cNvPr id="3076" name="Picture 4" descr="Picture background">
            <a:extLst>
              <a:ext uri="{FF2B5EF4-FFF2-40B4-BE49-F238E27FC236}">
                <a16:creationId xmlns:a16="http://schemas.microsoft.com/office/drawing/2014/main" id="{7324B4EE-3961-4557-A83A-24F116AFD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1" r="-1" b="2576"/>
          <a:stretch/>
        </p:blipFill>
        <p:spPr bwMode="auto">
          <a:xfrm>
            <a:off x="3619116" y="1150152"/>
            <a:ext cx="5465763" cy="277077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Picture background">
            <a:extLst>
              <a:ext uri="{FF2B5EF4-FFF2-40B4-BE49-F238E27FC236}">
                <a16:creationId xmlns:a16="http://schemas.microsoft.com/office/drawing/2014/main" id="{08125A31-DC80-4F48-9F4C-029F5ECF8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482" b="1835"/>
          <a:stretch/>
        </p:blipFill>
        <p:spPr bwMode="auto">
          <a:xfrm>
            <a:off x="3485925" y="4002376"/>
            <a:ext cx="5604286" cy="229128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11" name="Рисунок 10" descr="Флажок со сплошной заливкой">
            <a:extLst>
              <a:ext uri="{FF2B5EF4-FFF2-40B4-BE49-F238E27FC236}">
                <a16:creationId xmlns:a16="http://schemas.microsoft.com/office/drawing/2014/main" id="{0F18BB26-C9A8-4031-B98E-36BBDE23E2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8213" y="1085850"/>
            <a:ext cx="525556" cy="525556"/>
          </a:xfrm>
          <a:prstGeom prst="rect">
            <a:avLst/>
          </a:prstGeom>
        </p:spPr>
      </p:pic>
      <p:pic>
        <p:nvPicPr>
          <p:cNvPr id="13" name="Рисунок 12" descr="Флажок с крестиком со сплошной заливкой">
            <a:extLst>
              <a:ext uri="{FF2B5EF4-FFF2-40B4-BE49-F238E27FC236}">
                <a16:creationId xmlns:a16="http://schemas.microsoft.com/office/drawing/2014/main" id="{472FF50C-1255-40AF-81C6-67633E1C81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28212" y="3709471"/>
            <a:ext cx="685800" cy="685800"/>
          </a:xfrm>
          <a:prstGeom prst="rect">
            <a:avLst/>
          </a:prstGeom>
        </p:spPr>
      </p:pic>
      <p:sp>
        <p:nvSpPr>
          <p:cNvPr id="17" name="Заголовок 1">
            <a:extLst>
              <a:ext uri="{FF2B5EF4-FFF2-40B4-BE49-F238E27FC236}">
                <a16:creationId xmlns:a16="http://schemas.microsoft.com/office/drawing/2014/main" id="{0B4453B4-123F-4A95-9023-713B11297438}"/>
              </a:ext>
            </a:extLst>
          </p:cNvPr>
          <p:cNvSpPr txBox="1">
            <a:spLocks/>
          </p:cNvSpPr>
          <p:nvPr/>
        </p:nvSpPr>
        <p:spPr>
          <a:xfrm>
            <a:off x="53789" y="857247"/>
            <a:ext cx="2326341" cy="83988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4500" dirty="0"/>
          </a:p>
        </p:txBody>
      </p:sp>
      <p:sp>
        <p:nvSpPr>
          <p:cNvPr id="10" name="Пятиугольник 2">
            <a:extLst>
              <a:ext uri="{FF2B5EF4-FFF2-40B4-BE49-F238E27FC236}">
                <a16:creationId xmlns:a16="http://schemas.microsoft.com/office/drawing/2014/main" id="{2F6E9351-E3AF-4366-8790-856BF366486F}"/>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p>
          <a:p>
            <a:pPr algn="ctr"/>
            <a:endParaRPr lang="ru-RU" dirty="0"/>
          </a:p>
        </p:txBody>
      </p:sp>
      <p:pic>
        <p:nvPicPr>
          <p:cNvPr id="12" name="Рисунок 11">
            <a:extLst>
              <a:ext uri="{FF2B5EF4-FFF2-40B4-BE49-F238E27FC236}">
                <a16:creationId xmlns:a16="http://schemas.microsoft.com/office/drawing/2014/main" id="{EE2B8BA0-FFE3-48DE-B7E0-72CE4B03CA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69572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50906C-7E09-4692-B1CE-BE11E79F189A}"/>
              </a:ext>
            </a:extLst>
          </p:cNvPr>
          <p:cNvSpPr>
            <a:spLocks noGrp="1"/>
          </p:cNvSpPr>
          <p:nvPr>
            <p:ph type="ctrTitle"/>
          </p:nvPr>
        </p:nvSpPr>
        <p:spPr>
          <a:xfrm>
            <a:off x="357282" y="495466"/>
            <a:ext cx="6858000" cy="1790700"/>
          </a:xfrm>
        </p:spPr>
        <p:txBody>
          <a:bodyPr/>
          <a:lstStyle/>
          <a:p>
            <a:r>
              <a:rPr lang="en-US" dirty="0" err="1"/>
              <a:t>pseudomorphosis</a:t>
            </a:r>
            <a:endParaRPr lang="ru-RU" dirty="0"/>
          </a:p>
        </p:txBody>
      </p:sp>
      <p:sp>
        <p:nvSpPr>
          <p:cNvPr id="3" name="Подзаголовок 2">
            <a:extLst>
              <a:ext uri="{FF2B5EF4-FFF2-40B4-BE49-F238E27FC236}">
                <a16:creationId xmlns:a16="http://schemas.microsoft.com/office/drawing/2014/main" id="{C9152CB8-56EF-49AF-9D2A-27C9E52EB45A}"/>
              </a:ext>
            </a:extLst>
          </p:cNvPr>
          <p:cNvSpPr>
            <a:spLocks noGrp="1"/>
          </p:cNvSpPr>
          <p:nvPr>
            <p:ph type="subTitle" idx="1"/>
          </p:nvPr>
        </p:nvSpPr>
        <p:spPr>
          <a:xfrm>
            <a:off x="357282" y="2668600"/>
            <a:ext cx="5378913" cy="2049113"/>
          </a:xfrm>
        </p:spPr>
        <p:txBody>
          <a:bodyPr/>
          <a:lstStyle/>
          <a:p>
            <a:pPr algn="l"/>
            <a:r>
              <a:rPr lang="ru-RU" dirty="0">
                <a:solidFill>
                  <a:srgbClr val="000000"/>
                </a:solidFill>
                <a:latin typeface="Fira Sans" panose="020B0503050000020004" pitchFamily="34" charset="0"/>
              </a:rPr>
              <a:t>= </a:t>
            </a:r>
            <a:r>
              <a:rPr lang="en-US" dirty="0">
                <a:solidFill>
                  <a:srgbClr val="000000"/>
                </a:solidFill>
                <a:latin typeface="Fira Sans" panose="020B0503050000020004" pitchFamily="34" charset="0"/>
              </a:rPr>
              <a:t>t</a:t>
            </a:r>
            <a:r>
              <a:rPr lang="en-US" b="0" i="0" dirty="0">
                <a:solidFill>
                  <a:srgbClr val="000000"/>
                </a:solidFill>
                <a:effectLst/>
                <a:latin typeface="Fira Sans" panose="020B0503050000020004" pitchFamily="34" charset="0"/>
              </a:rPr>
              <a:t>he forms of an older, widespread culture influence the expression of the forms of a younger, nascent culture. </a:t>
            </a:r>
            <a:endParaRPr lang="ru-RU" b="0" i="0" dirty="0">
              <a:solidFill>
                <a:srgbClr val="000000"/>
              </a:solidFill>
              <a:effectLst/>
              <a:latin typeface="Fira Sans" panose="020B0503050000020004" pitchFamily="34" charset="0"/>
            </a:endParaRPr>
          </a:p>
          <a:p>
            <a:pPr marL="257175" indent="-257175" algn="l">
              <a:buFont typeface="Arial" panose="020B0604020202020204" pitchFamily="34" charset="0"/>
              <a:buChar char="•"/>
            </a:pPr>
            <a:r>
              <a:rPr lang="en-US" b="0" i="0" dirty="0">
                <a:solidFill>
                  <a:srgbClr val="000000"/>
                </a:solidFill>
                <a:effectLst/>
                <a:latin typeface="Fira Sans" panose="020B0503050000020004" pitchFamily="34" charset="0"/>
              </a:rPr>
              <a:t>the relationship between the old (Moscow Tsarism) and the new culture (</a:t>
            </a:r>
            <a:r>
              <a:rPr lang="en-US" b="0" i="0" dirty="0" err="1">
                <a:solidFill>
                  <a:srgbClr val="000000"/>
                </a:solidFill>
                <a:effectLst/>
                <a:latin typeface="Fira Sans" panose="020B0503050000020004" pitchFamily="34" charset="0"/>
              </a:rPr>
              <a:t>Petrovskaya</a:t>
            </a:r>
            <a:r>
              <a:rPr lang="en-US" b="0" i="0" dirty="0">
                <a:solidFill>
                  <a:srgbClr val="000000"/>
                </a:solidFill>
                <a:effectLst/>
                <a:latin typeface="Fira Sans" panose="020B0503050000020004" pitchFamily="34" charset="0"/>
              </a:rPr>
              <a:t> Rus)</a:t>
            </a:r>
            <a:endParaRPr lang="ru-RU" dirty="0"/>
          </a:p>
        </p:txBody>
      </p:sp>
      <p:sp>
        <p:nvSpPr>
          <p:cNvPr id="4" name="Заголовок 1">
            <a:extLst>
              <a:ext uri="{FF2B5EF4-FFF2-40B4-BE49-F238E27FC236}">
                <a16:creationId xmlns:a16="http://schemas.microsoft.com/office/drawing/2014/main" id="{A94848E6-5F00-435D-A53C-338A6520205C}"/>
              </a:ext>
            </a:extLst>
          </p:cNvPr>
          <p:cNvSpPr txBox="1">
            <a:spLocks/>
          </p:cNvSpPr>
          <p:nvPr/>
        </p:nvSpPr>
        <p:spPr>
          <a:xfrm>
            <a:off x="6817659" y="814763"/>
            <a:ext cx="2326341" cy="83988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4500" dirty="0"/>
          </a:p>
        </p:txBody>
      </p:sp>
      <p:sp>
        <p:nvSpPr>
          <p:cNvPr id="6" name="TextBox 5">
            <a:extLst>
              <a:ext uri="{FF2B5EF4-FFF2-40B4-BE49-F238E27FC236}">
                <a16:creationId xmlns:a16="http://schemas.microsoft.com/office/drawing/2014/main" id="{DA8E2CF0-91D6-417C-8560-58AB424A87FD}"/>
              </a:ext>
            </a:extLst>
          </p:cNvPr>
          <p:cNvSpPr txBox="1"/>
          <p:nvPr/>
        </p:nvSpPr>
        <p:spPr>
          <a:xfrm>
            <a:off x="2209548" y="4841626"/>
            <a:ext cx="3998986" cy="715581"/>
          </a:xfrm>
          <a:prstGeom prst="rect">
            <a:avLst/>
          </a:prstGeom>
          <a:noFill/>
        </p:spPr>
        <p:txBody>
          <a:bodyPr wrap="square">
            <a:spAutoFit/>
          </a:bodyPr>
          <a:lstStyle/>
          <a:p>
            <a:r>
              <a:rPr lang="ru-RU" sz="1350" i="1" dirty="0" err="1"/>
              <a:t>in</a:t>
            </a:r>
            <a:r>
              <a:rPr lang="ru-RU" sz="1350" i="1" dirty="0"/>
              <a:t> </a:t>
            </a:r>
            <a:r>
              <a:rPr lang="ru-RU" sz="1350" i="1" dirty="0" err="1"/>
              <a:t>paleontology</a:t>
            </a:r>
            <a:r>
              <a:rPr lang="ru-RU" sz="1350" i="1" dirty="0"/>
              <a:t>, </a:t>
            </a:r>
            <a:r>
              <a:rPr lang="ru-RU" sz="1350" i="1" dirty="0" err="1"/>
              <a:t>fossils</a:t>
            </a:r>
            <a:r>
              <a:rPr lang="ru-RU" sz="1350" i="1" dirty="0"/>
              <a:t> </a:t>
            </a:r>
            <a:r>
              <a:rPr lang="ru-RU" sz="1350" i="1" dirty="0" err="1"/>
              <a:t>are</a:t>
            </a:r>
            <a:r>
              <a:rPr lang="ru-RU" sz="1350" i="1" dirty="0"/>
              <a:t> </a:t>
            </a:r>
            <a:r>
              <a:rPr lang="ru-RU" sz="1350" i="1" dirty="0" err="1"/>
              <a:t>often</a:t>
            </a:r>
            <a:r>
              <a:rPr lang="ru-RU" sz="1350" i="1" dirty="0"/>
              <a:t> </a:t>
            </a:r>
            <a:r>
              <a:rPr lang="ru-RU" sz="1350" i="1" dirty="0" err="1"/>
              <a:t>formed</a:t>
            </a:r>
            <a:r>
              <a:rPr lang="ru-RU" sz="1350" i="1" dirty="0"/>
              <a:t> </a:t>
            </a:r>
            <a:r>
              <a:rPr lang="ru-RU" sz="1350" i="1" dirty="0" err="1"/>
              <a:t>by</a:t>
            </a:r>
            <a:r>
              <a:rPr lang="ru-RU" sz="1350" i="1" dirty="0"/>
              <a:t> </a:t>
            </a:r>
            <a:r>
              <a:rPr lang="ru-RU" sz="1350" i="1" dirty="0" err="1"/>
              <a:t>pseudomorphic</a:t>
            </a:r>
            <a:r>
              <a:rPr lang="ru-RU" sz="1350" i="1" dirty="0"/>
              <a:t> </a:t>
            </a:r>
            <a:r>
              <a:rPr lang="ru-RU" sz="1350" i="1" dirty="0" err="1"/>
              <a:t>replacement</a:t>
            </a:r>
            <a:r>
              <a:rPr lang="ru-RU" sz="1350" i="1" dirty="0"/>
              <a:t> </a:t>
            </a:r>
            <a:r>
              <a:rPr lang="ru-RU" sz="1350" i="1" dirty="0" err="1"/>
              <a:t>of</a:t>
            </a:r>
            <a:r>
              <a:rPr lang="ru-RU" sz="1350" i="1" dirty="0"/>
              <a:t> </a:t>
            </a:r>
            <a:r>
              <a:rPr lang="ru-RU" sz="1350" i="1" dirty="0" err="1"/>
              <a:t>remains</a:t>
            </a:r>
            <a:r>
              <a:rPr lang="ru-RU" sz="1350" i="1" dirty="0"/>
              <a:t> </a:t>
            </a:r>
            <a:r>
              <a:rPr lang="ru-RU" sz="1350" i="1" dirty="0" err="1"/>
              <a:t>with</a:t>
            </a:r>
            <a:r>
              <a:rPr lang="ru-RU" sz="1350" i="1" dirty="0"/>
              <a:t> a </a:t>
            </a:r>
            <a:r>
              <a:rPr lang="ru-RU" sz="1350" i="1" dirty="0" err="1"/>
              <a:t>mineral</a:t>
            </a:r>
            <a:r>
              <a:rPr lang="ru-RU" sz="1350" i="1" dirty="0"/>
              <a:t> </a:t>
            </a:r>
            <a:r>
              <a:rPr lang="ru-RU" sz="1350" i="1" dirty="0" err="1"/>
              <a:t>substance</a:t>
            </a:r>
            <a:r>
              <a:rPr lang="ru-RU" sz="1350" i="1" dirty="0"/>
              <a:t> (</a:t>
            </a:r>
            <a:r>
              <a:rPr lang="ru-RU" sz="1350" i="1" dirty="0" err="1"/>
              <a:t>for</a:t>
            </a:r>
            <a:r>
              <a:rPr lang="ru-RU" sz="1350" i="1" dirty="0"/>
              <a:t> </a:t>
            </a:r>
            <a:r>
              <a:rPr lang="ru-RU" sz="1350" i="1" dirty="0" err="1"/>
              <a:t>example</a:t>
            </a:r>
            <a:r>
              <a:rPr lang="ru-RU" sz="1350" i="1" dirty="0"/>
              <a:t>, </a:t>
            </a:r>
            <a:r>
              <a:rPr lang="ru-RU" sz="1350" i="1" dirty="0" err="1"/>
              <a:t>petrified</a:t>
            </a:r>
            <a:r>
              <a:rPr lang="ru-RU" sz="1350" i="1" dirty="0"/>
              <a:t> </a:t>
            </a:r>
            <a:r>
              <a:rPr lang="ru-RU" sz="1350" i="1" dirty="0" err="1"/>
              <a:t>wood</a:t>
            </a:r>
            <a:r>
              <a:rPr lang="ru-RU" sz="1350" i="1" dirty="0"/>
              <a:t>)</a:t>
            </a:r>
          </a:p>
        </p:txBody>
      </p:sp>
      <p:pic>
        <p:nvPicPr>
          <p:cNvPr id="1026" name="Picture 2" descr="Picture background">
            <a:extLst>
              <a:ext uri="{FF2B5EF4-FFF2-40B4-BE49-F238E27FC236}">
                <a16:creationId xmlns:a16="http://schemas.microsoft.com/office/drawing/2014/main" id="{0E314A49-83F1-4FD5-9C93-9AECB37FDC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273" y="2236207"/>
            <a:ext cx="2524013" cy="3062847"/>
          </a:xfrm>
          <a:prstGeom prst="rect">
            <a:avLst/>
          </a:prstGeom>
          <a:noFill/>
          <a:extLst>
            <a:ext uri="{909E8E84-426E-40DD-AFC4-6F175D3DCCD1}">
              <a14:hiddenFill xmlns:a14="http://schemas.microsoft.com/office/drawing/2010/main">
                <a:solidFill>
                  <a:srgbClr val="FFFFFF"/>
                </a:solidFill>
              </a14:hiddenFill>
            </a:ext>
          </a:extLst>
        </p:spPr>
      </p:pic>
      <p:sp>
        <p:nvSpPr>
          <p:cNvPr id="7" name="Пятиугольник 2">
            <a:extLst>
              <a:ext uri="{FF2B5EF4-FFF2-40B4-BE49-F238E27FC236}">
                <a16:creationId xmlns:a16="http://schemas.microsoft.com/office/drawing/2014/main" id="{DD87E7C6-194B-4944-B71D-872F1F84B5FC}"/>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p>
          <a:p>
            <a:pPr algn="ctr"/>
            <a:endParaRPr lang="ru-RU" dirty="0"/>
          </a:p>
        </p:txBody>
      </p:sp>
      <p:pic>
        <p:nvPicPr>
          <p:cNvPr id="8" name="Рисунок 7">
            <a:extLst>
              <a:ext uri="{FF2B5EF4-FFF2-40B4-BE49-F238E27FC236}">
                <a16:creationId xmlns:a16="http://schemas.microsoft.com/office/drawing/2014/main" id="{E7F84E6B-F12D-49E1-A305-1E1D165325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46470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BB5A56B-6455-449D-BC6B-5EB8808A6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178" y="1532506"/>
            <a:ext cx="3261470" cy="1630736"/>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a:extLst>
              <a:ext uri="{FF2B5EF4-FFF2-40B4-BE49-F238E27FC236}">
                <a16:creationId xmlns:a16="http://schemas.microsoft.com/office/drawing/2014/main" id="{4CB1917A-A524-4652-A9FC-539F7B2BD22D}"/>
              </a:ext>
            </a:extLst>
          </p:cNvPr>
          <p:cNvSpPr>
            <a:spLocks noGrp="1"/>
          </p:cNvSpPr>
          <p:nvPr>
            <p:ph type="subTitle" idx="1"/>
          </p:nvPr>
        </p:nvSpPr>
        <p:spPr>
          <a:xfrm>
            <a:off x="4052047" y="3734323"/>
            <a:ext cx="4612343" cy="1952573"/>
          </a:xfrm>
        </p:spPr>
        <p:txBody>
          <a:bodyPr vert="horz" lIns="68580" tIns="34290" rIns="68580" bIns="34290" rtlCol="0">
            <a:normAutofit/>
          </a:bodyPr>
          <a:lstStyle/>
          <a:p>
            <a:pPr algn="l"/>
            <a:r>
              <a:rPr lang="en-US" sz="1275" dirty="0"/>
              <a:t>Spengler believes that the primordial symbol of Russian culture is the boundless </a:t>
            </a:r>
            <a:r>
              <a:rPr lang="en-US" sz="1275" b="1" dirty="0"/>
              <a:t>plain</a:t>
            </a:r>
            <a:r>
              <a:rPr lang="en-US" sz="1275" dirty="0"/>
              <a:t> - the typical landscape of Russia. Russian person lacks the willpower. </a:t>
            </a:r>
          </a:p>
          <a:p>
            <a:pPr algn="l"/>
            <a:r>
              <a:rPr lang="en-US" sz="1275" b="1" dirty="0"/>
              <a:t>If a European looks "up", then a Russian looks "into the distance" - at the horizon. </a:t>
            </a:r>
            <a:r>
              <a:rPr lang="en-US" sz="1275" dirty="0"/>
              <a:t>The Russian plain contributed to aimless nomadism, moving from place to place, which led to a shortage of skilled workers and artisans.</a:t>
            </a:r>
          </a:p>
        </p:txBody>
      </p:sp>
      <mc:AlternateContent xmlns:mc="http://schemas.openxmlformats.org/markup-compatibility/2006" xmlns:p14="http://schemas.microsoft.com/office/powerpoint/2010/main">
        <mc:Choice Requires="p14">
          <p:contentPart p14:bwMode="auto" r:id="rId4">
            <p14:nvContentPartPr>
              <p14:cNvPr id="46" name="Рукописный ввод 45">
                <a:extLst>
                  <a:ext uri="{FF2B5EF4-FFF2-40B4-BE49-F238E27FC236}">
                    <a16:creationId xmlns:a16="http://schemas.microsoft.com/office/drawing/2014/main" id="{35139234-A1DD-46F0-A7B2-83A9CB7CA46A}"/>
                  </a:ext>
                </a:extLst>
              </p14:cNvPr>
              <p14:cNvContentPartPr/>
              <p14:nvPr/>
            </p14:nvContentPartPr>
            <p14:xfrm>
              <a:off x="5564524" y="2362911"/>
              <a:ext cx="270" cy="270"/>
            </p14:xfrm>
          </p:contentPart>
        </mc:Choice>
        <mc:Fallback xmlns="">
          <p:pic>
            <p:nvPicPr>
              <p:cNvPr id="46" name="Рукописный ввод 45">
                <a:extLst>
                  <a:ext uri="{FF2B5EF4-FFF2-40B4-BE49-F238E27FC236}">
                    <a16:creationId xmlns:a16="http://schemas.microsoft.com/office/drawing/2014/main" id="{35139234-A1DD-46F0-A7B2-83A9CB7CA46A}"/>
                  </a:ext>
                </a:extLst>
              </p:cNvPr>
              <p:cNvPicPr/>
              <p:nvPr/>
            </p:nvPicPr>
            <p:blipFill>
              <a:blip r:embed="rId5"/>
              <a:stretch>
                <a:fillRect/>
              </a:stretch>
            </p:blipFill>
            <p:spPr>
              <a:xfrm>
                <a:off x="5557774" y="2356161"/>
                <a:ext cx="13500" cy="13500"/>
              </a:xfrm>
              <a:prstGeom prst="rect">
                <a:avLst/>
              </a:prstGeom>
            </p:spPr>
          </p:pic>
        </mc:Fallback>
      </mc:AlternateContent>
      <p:grpSp>
        <p:nvGrpSpPr>
          <p:cNvPr id="49" name="Группа 48">
            <a:extLst>
              <a:ext uri="{FF2B5EF4-FFF2-40B4-BE49-F238E27FC236}">
                <a16:creationId xmlns:a16="http://schemas.microsoft.com/office/drawing/2014/main" id="{D8CCE6FC-4C5E-47B1-A640-4248ADF582C3}"/>
              </a:ext>
            </a:extLst>
          </p:cNvPr>
          <p:cNvGrpSpPr/>
          <p:nvPr/>
        </p:nvGrpSpPr>
        <p:grpSpPr>
          <a:xfrm>
            <a:off x="5549404" y="2370471"/>
            <a:ext cx="4320" cy="3780"/>
            <a:chOff x="7399205" y="2017628"/>
            <a:chExt cx="5760" cy="5040"/>
          </a:xfrm>
        </p:grpSpPr>
        <mc:AlternateContent xmlns:mc="http://schemas.openxmlformats.org/markup-compatibility/2006" xmlns:p14="http://schemas.microsoft.com/office/powerpoint/2010/main">
          <mc:Choice Requires="p14">
            <p:contentPart p14:bwMode="auto" r:id="rId6">
              <p14:nvContentPartPr>
                <p14:cNvPr id="47" name="Рукописный ввод 46">
                  <a:extLst>
                    <a:ext uri="{FF2B5EF4-FFF2-40B4-BE49-F238E27FC236}">
                      <a16:creationId xmlns:a16="http://schemas.microsoft.com/office/drawing/2014/main" id="{8A828975-7B0D-49A6-841D-4A3E4CF1D22B}"/>
                    </a:ext>
                  </a:extLst>
                </p14:cNvPr>
                <p14:cNvContentPartPr/>
                <p14:nvPr/>
              </p14:nvContentPartPr>
              <p14:xfrm>
                <a:off x="7399205" y="2017628"/>
                <a:ext cx="360" cy="360"/>
              </p14:xfrm>
            </p:contentPart>
          </mc:Choice>
          <mc:Fallback xmlns="">
            <p:pic>
              <p:nvPicPr>
                <p:cNvPr id="47" name="Рукописный ввод 46">
                  <a:extLst>
                    <a:ext uri="{FF2B5EF4-FFF2-40B4-BE49-F238E27FC236}">
                      <a16:creationId xmlns:a16="http://schemas.microsoft.com/office/drawing/2014/main" id="{8A828975-7B0D-49A6-841D-4A3E4CF1D22B}"/>
                    </a:ext>
                  </a:extLst>
                </p:cNvPr>
                <p:cNvPicPr/>
                <p:nvPr/>
              </p:nvPicPr>
              <p:blipFill>
                <a:blip r:embed="rId7"/>
                <a:stretch>
                  <a:fillRect/>
                </a:stretch>
              </p:blipFill>
              <p:spPr>
                <a:xfrm>
                  <a:off x="7381565" y="19996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8" name="Рукописный ввод 47">
                  <a:extLst>
                    <a:ext uri="{FF2B5EF4-FFF2-40B4-BE49-F238E27FC236}">
                      <a16:creationId xmlns:a16="http://schemas.microsoft.com/office/drawing/2014/main" id="{1DCD210B-212F-42A9-BD9E-A85F7EC501E9}"/>
                    </a:ext>
                  </a:extLst>
                </p14:cNvPr>
                <p14:cNvContentPartPr/>
                <p14:nvPr/>
              </p14:nvContentPartPr>
              <p14:xfrm>
                <a:off x="7404605" y="2022308"/>
                <a:ext cx="360" cy="360"/>
              </p14:xfrm>
            </p:contentPart>
          </mc:Choice>
          <mc:Fallback xmlns="">
            <p:pic>
              <p:nvPicPr>
                <p:cNvPr id="48" name="Рукописный ввод 47">
                  <a:extLst>
                    <a:ext uri="{FF2B5EF4-FFF2-40B4-BE49-F238E27FC236}">
                      <a16:creationId xmlns:a16="http://schemas.microsoft.com/office/drawing/2014/main" id="{1DCD210B-212F-42A9-BD9E-A85F7EC501E9}"/>
                    </a:ext>
                  </a:extLst>
                </p:cNvPr>
                <p:cNvPicPr/>
                <p:nvPr/>
              </p:nvPicPr>
              <p:blipFill>
                <a:blip r:embed="rId7"/>
                <a:stretch>
                  <a:fillRect/>
                </a:stretch>
              </p:blipFill>
              <p:spPr>
                <a:xfrm>
                  <a:off x="7386965" y="2004668"/>
                  <a:ext cx="36000" cy="36000"/>
                </a:xfrm>
                <a:prstGeom prst="rect">
                  <a:avLst/>
                </a:prstGeom>
              </p:spPr>
            </p:pic>
          </mc:Fallback>
        </mc:AlternateContent>
      </p:grpSp>
      <p:grpSp>
        <p:nvGrpSpPr>
          <p:cNvPr id="53" name="Группа 52">
            <a:extLst>
              <a:ext uri="{FF2B5EF4-FFF2-40B4-BE49-F238E27FC236}">
                <a16:creationId xmlns:a16="http://schemas.microsoft.com/office/drawing/2014/main" id="{DEC0C334-E220-42A6-8D7D-0DA491B9E8A5}"/>
              </a:ext>
            </a:extLst>
          </p:cNvPr>
          <p:cNvGrpSpPr/>
          <p:nvPr/>
        </p:nvGrpSpPr>
        <p:grpSpPr>
          <a:xfrm>
            <a:off x="6597004" y="2385321"/>
            <a:ext cx="26190" cy="270"/>
            <a:chOff x="8796005" y="2037428"/>
            <a:chExt cx="34920" cy="360"/>
          </a:xfrm>
        </p:grpSpPr>
        <mc:AlternateContent xmlns:mc="http://schemas.openxmlformats.org/markup-compatibility/2006" xmlns:p14="http://schemas.microsoft.com/office/powerpoint/2010/main">
          <mc:Choice Requires="p14">
            <p:contentPart p14:bwMode="auto" r:id="rId9">
              <p14:nvContentPartPr>
                <p14:cNvPr id="50" name="Рукописный ввод 49">
                  <a:extLst>
                    <a:ext uri="{FF2B5EF4-FFF2-40B4-BE49-F238E27FC236}">
                      <a16:creationId xmlns:a16="http://schemas.microsoft.com/office/drawing/2014/main" id="{0EB55A42-1EB9-482D-8669-6BE0EFC99FBB}"/>
                    </a:ext>
                  </a:extLst>
                </p14:cNvPr>
                <p14:cNvContentPartPr/>
                <p14:nvPr/>
              </p14:nvContentPartPr>
              <p14:xfrm>
                <a:off x="8830565" y="2037428"/>
                <a:ext cx="360" cy="360"/>
              </p14:xfrm>
            </p:contentPart>
          </mc:Choice>
          <mc:Fallback xmlns="">
            <p:pic>
              <p:nvPicPr>
                <p:cNvPr id="50" name="Рукописный ввод 49">
                  <a:extLst>
                    <a:ext uri="{FF2B5EF4-FFF2-40B4-BE49-F238E27FC236}">
                      <a16:creationId xmlns:a16="http://schemas.microsoft.com/office/drawing/2014/main" id="{0EB55A42-1EB9-482D-8669-6BE0EFC99FBB}"/>
                    </a:ext>
                  </a:extLst>
                </p:cNvPr>
                <p:cNvPicPr/>
                <p:nvPr/>
              </p:nvPicPr>
              <p:blipFill>
                <a:blip r:embed="rId7"/>
                <a:stretch>
                  <a:fillRect/>
                </a:stretch>
              </p:blipFill>
              <p:spPr>
                <a:xfrm>
                  <a:off x="8812925" y="20197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Рукописный ввод 50">
                  <a:extLst>
                    <a:ext uri="{FF2B5EF4-FFF2-40B4-BE49-F238E27FC236}">
                      <a16:creationId xmlns:a16="http://schemas.microsoft.com/office/drawing/2014/main" id="{18B19623-442E-4F86-9E87-4D4C5E87D344}"/>
                    </a:ext>
                  </a:extLst>
                </p14:cNvPr>
                <p14:cNvContentPartPr/>
                <p14:nvPr/>
              </p14:nvContentPartPr>
              <p14:xfrm>
                <a:off x="8796005" y="2037428"/>
                <a:ext cx="360" cy="360"/>
              </p14:xfrm>
            </p:contentPart>
          </mc:Choice>
          <mc:Fallback xmlns="">
            <p:pic>
              <p:nvPicPr>
                <p:cNvPr id="51" name="Рукописный ввод 50">
                  <a:extLst>
                    <a:ext uri="{FF2B5EF4-FFF2-40B4-BE49-F238E27FC236}">
                      <a16:creationId xmlns:a16="http://schemas.microsoft.com/office/drawing/2014/main" id="{18B19623-442E-4F86-9E87-4D4C5E87D344}"/>
                    </a:ext>
                  </a:extLst>
                </p:cNvPr>
                <p:cNvPicPr/>
                <p:nvPr/>
              </p:nvPicPr>
              <p:blipFill>
                <a:blip r:embed="rId7"/>
                <a:stretch>
                  <a:fillRect/>
                </a:stretch>
              </p:blipFill>
              <p:spPr>
                <a:xfrm>
                  <a:off x="8778365" y="20197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2" name="Рукописный ввод 51">
                  <a:extLst>
                    <a:ext uri="{FF2B5EF4-FFF2-40B4-BE49-F238E27FC236}">
                      <a16:creationId xmlns:a16="http://schemas.microsoft.com/office/drawing/2014/main" id="{EB242325-DA17-4F14-A8CD-031B24BEA3B4}"/>
                    </a:ext>
                  </a:extLst>
                </p14:cNvPr>
                <p14:cNvContentPartPr/>
                <p14:nvPr/>
              </p14:nvContentPartPr>
              <p14:xfrm>
                <a:off x="8825885" y="2037428"/>
                <a:ext cx="360" cy="360"/>
              </p14:xfrm>
            </p:contentPart>
          </mc:Choice>
          <mc:Fallback xmlns="">
            <p:pic>
              <p:nvPicPr>
                <p:cNvPr id="52" name="Рукописный ввод 51">
                  <a:extLst>
                    <a:ext uri="{FF2B5EF4-FFF2-40B4-BE49-F238E27FC236}">
                      <a16:creationId xmlns:a16="http://schemas.microsoft.com/office/drawing/2014/main" id="{EB242325-DA17-4F14-A8CD-031B24BEA3B4}"/>
                    </a:ext>
                  </a:extLst>
                </p:cNvPr>
                <p:cNvPicPr/>
                <p:nvPr/>
              </p:nvPicPr>
              <p:blipFill>
                <a:blip r:embed="rId7"/>
                <a:stretch>
                  <a:fillRect/>
                </a:stretch>
              </p:blipFill>
              <p:spPr>
                <a:xfrm>
                  <a:off x="8807885" y="2019788"/>
                  <a:ext cx="36000" cy="36000"/>
                </a:xfrm>
                <a:prstGeom prst="rect">
                  <a:avLst/>
                </a:prstGeom>
              </p:spPr>
            </p:pic>
          </mc:Fallback>
        </mc:AlternateContent>
      </p:grpSp>
      <p:grpSp>
        <p:nvGrpSpPr>
          <p:cNvPr id="57" name="Группа 56">
            <a:extLst>
              <a:ext uri="{FF2B5EF4-FFF2-40B4-BE49-F238E27FC236}">
                <a16:creationId xmlns:a16="http://schemas.microsoft.com/office/drawing/2014/main" id="{5394B36A-D15B-4E95-8C1B-F7F4D09BAA8F}"/>
              </a:ext>
            </a:extLst>
          </p:cNvPr>
          <p:cNvGrpSpPr/>
          <p:nvPr/>
        </p:nvGrpSpPr>
        <p:grpSpPr>
          <a:xfrm>
            <a:off x="3269722" y="1806632"/>
            <a:ext cx="2000147" cy="877163"/>
            <a:chOff x="4348370" y="1195474"/>
            <a:chExt cx="2666862" cy="1169551"/>
          </a:xfrm>
        </p:grpSpPr>
        <p:sp>
          <p:nvSpPr>
            <p:cNvPr id="56" name="TextBox 55">
              <a:extLst>
                <a:ext uri="{FF2B5EF4-FFF2-40B4-BE49-F238E27FC236}">
                  <a16:creationId xmlns:a16="http://schemas.microsoft.com/office/drawing/2014/main" id="{BF20B3E6-FD65-4B9C-B1CE-31472CD5B9FF}"/>
                </a:ext>
              </a:extLst>
            </p:cNvPr>
            <p:cNvSpPr txBox="1"/>
            <p:nvPr/>
          </p:nvSpPr>
          <p:spPr>
            <a:xfrm>
              <a:off x="4348370" y="1195474"/>
              <a:ext cx="2201517" cy="1169551"/>
            </a:xfrm>
            <a:prstGeom prst="rect">
              <a:avLst/>
            </a:prstGeom>
            <a:noFill/>
          </p:spPr>
          <p:txBody>
            <a:bodyPr wrap="square" rtlCol="0">
              <a:spAutoFit/>
            </a:bodyPr>
            <a:lstStyle/>
            <a:p>
              <a:pPr algn="ctr"/>
              <a:endParaRPr lang="en-US" sz="1350" dirty="0"/>
            </a:p>
            <a:p>
              <a:pPr algn="ctr"/>
              <a:r>
                <a:rPr lang="en-US" sz="2400" dirty="0"/>
                <a:t>horizon</a:t>
              </a:r>
            </a:p>
            <a:p>
              <a:endParaRPr lang="ru-RU" sz="1350" dirty="0"/>
            </a:p>
          </p:txBody>
        </p:sp>
        <p:cxnSp>
          <p:nvCxnSpPr>
            <p:cNvPr id="55" name="Прямая соединительная линия 54">
              <a:extLst>
                <a:ext uri="{FF2B5EF4-FFF2-40B4-BE49-F238E27FC236}">
                  <a16:creationId xmlns:a16="http://schemas.microsoft.com/office/drawing/2014/main" id="{E0838B5D-5280-4DF9-9AD5-5E145A413EAD}"/>
                </a:ext>
              </a:extLst>
            </p:cNvPr>
            <p:cNvCxnSpPr>
              <a:endCxn id="14" idx="1"/>
            </p:cNvCxnSpPr>
            <p:nvPr/>
          </p:nvCxnSpPr>
          <p:spPr>
            <a:xfrm>
              <a:off x="4679535" y="1943276"/>
              <a:ext cx="2335697" cy="47868"/>
            </a:xfrm>
            <a:prstGeom prst="line">
              <a:avLst/>
            </a:prstGeom>
            <a:ln w="762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4" name="Рисунок 13" descr="Глаза контур">
            <a:extLst>
              <a:ext uri="{FF2B5EF4-FFF2-40B4-BE49-F238E27FC236}">
                <a16:creationId xmlns:a16="http://schemas.microsoft.com/office/drawing/2014/main" id="{F5CB123F-D192-4190-B3A9-610EDC6570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61424" y="1286784"/>
            <a:ext cx="2127648" cy="2127648"/>
          </a:xfrm>
          <a:prstGeom prst="rect">
            <a:avLst/>
          </a:prstGeom>
        </p:spPr>
      </p:pic>
      <p:pic>
        <p:nvPicPr>
          <p:cNvPr id="1028" name="Picture 4" descr="Picture background">
            <a:extLst>
              <a:ext uri="{FF2B5EF4-FFF2-40B4-BE49-F238E27FC236}">
                <a16:creationId xmlns:a16="http://schemas.microsoft.com/office/drawing/2014/main" id="{F80659D4-3F31-4705-BEC4-24428DD5EBB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680" y="2946252"/>
            <a:ext cx="3471242" cy="195257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Взгляд на лицевой стороной">
            <a:extLst>
              <a:ext uri="{FF2B5EF4-FFF2-40B4-BE49-F238E27FC236}">
                <a16:creationId xmlns:a16="http://schemas.microsoft.com/office/drawing/2014/main" id="{81EE2F9F-A8A6-46A8-A33E-E6266BF10DE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7175" y="3183010"/>
            <a:ext cx="1893406" cy="1952574"/>
          </a:xfrm>
          <a:prstGeom prst="rect">
            <a:avLst/>
          </a:prstGeom>
        </p:spPr>
      </p:pic>
      <p:pic>
        <p:nvPicPr>
          <p:cNvPr id="1030" name="Picture 6" descr="Picture background">
            <a:extLst>
              <a:ext uri="{FF2B5EF4-FFF2-40B4-BE49-F238E27FC236}">
                <a16:creationId xmlns:a16="http://schemas.microsoft.com/office/drawing/2014/main" id="{A0D68879-11A7-405F-8DEF-4C881E8975F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8287" y="1835161"/>
            <a:ext cx="2079976" cy="1421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background">
            <a:extLst>
              <a:ext uri="{FF2B5EF4-FFF2-40B4-BE49-F238E27FC236}">
                <a16:creationId xmlns:a16="http://schemas.microsoft.com/office/drawing/2014/main" id="{75A02866-A256-4E41-A33A-9913F4705D9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35226" y="2208355"/>
            <a:ext cx="1989024" cy="1448528"/>
          </a:xfrm>
          <a:prstGeom prst="rect">
            <a:avLst/>
          </a:prstGeom>
          <a:noFill/>
          <a:extLst>
            <a:ext uri="{909E8E84-426E-40DD-AFC4-6F175D3DCCD1}">
              <a14:hiddenFill xmlns:a14="http://schemas.microsoft.com/office/drawing/2010/main">
                <a:solidFill>
                  <a:srgbClr val="FFFFFF"/>
                </a:solidFill>
              </a14:hiddenFill>
            </a:ext>
          </a:extLst>
        </p:spPr>
      </p:pic>
      <p:sp>
        <p:nvSpPr>
          <p:cNvPr id="21" name="Пятиугольник 2">
            <a:extLst>
              <a:ext uri="{FF2B5EF4-FFF2-40B4-BE49-F238E27FC236}">
                <a16:creationId xmlns:a16="http://schemas.microsoft.com/office/drawing/2014/main" id="{E2A375C9-325D-42ED-B365-D231636EE6F9}"/>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Spengler</a:t>
            </a:r>
          </a:p>
          <a:p>
            <a:pPr algn="ctr"/>
            <a:endParaRPr lang="ru-RU" dirty="0"/>
          </a:p>
        </p:txBody>
      </p:sp>
      <p:pic>
        <p:nvPicPr>
          <p:cNvPr id="22" name="Рисунок 21">
            <a:extLst>
              <a:ext uri="{FF2B5EF4-FFF2-40B4-BE49-F238E27FC236}">
                <a16:creationId xmlns:a16="http://schemas.microsoft.com/office/drawing/2014/main" id="{1C8EC1C3-88D8-4732-9644-E512C256635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5452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B91A3FBA-BB58-498A-A1BB-753D483C0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850" r="9090" b="20073"/>
          <a:stretch/>
        </p:blipFill>
        <p:spPr bwMode="auto">
          <a:xfrm>
            <a:off x="2883320" y="1759540"/>
            <a:ext cx="5923722" cy="468648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6BBEA5FB-630A-42A0-8C48-0FDC540AAC92}"/>
              </a:ext>
            </a:extLst>
          </p:cNvPr>
          <p:cNvSpPr>
            <a:spLocks noGrp="1"/>
          </p:cNvSpPr>
          <p:nvPr>
            <p:ph type="ctrTitle"/>
          </p:nvPr>
        </p:nvSpPr>
        <p:spPr>
          <a:xfrm>
            <a:off x="277820" y="112040"/>
            <a:ext cx="3017520" cy="2403101"/>
          </a:xfrm>
        </p:spPr>
        <p:txBody>
          <a:bodyPr anchor="b">
            <a:normAutofit/>
          </a:bodyPr>
          <a:lstStyle/>
          <a:p>
            <a:pPr algn="l"/>
            <a:r>
              <a:rPr lang="en-US" sz="2400" dirty="0"/>
              <a:t>Theory of local civilizations</a:t>
            </a:r>
            <a:endParaRPr lang="ru-RU" sz="2400" dirty="0"/>
          </a:p>
        </p:txBody>
      </p:sp>
      <p:pic>
        <p:nvPicPr>
          <p:cNvPr id="2052" name="Picture 4" descr="undefined">
            <a:extLst>
              <a:ext uri="{FF2B5EF4-FFF2-40B4-BE49-F238E27FC236}">
                <a16:creationId xmlns:a16="http://schemas.microsoft.com/office/drawing/2014/main" id="{40B94AFB-6A74-46F0-AE98-7F8E82DF2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88" y="3231335"/>
            <a:ext cx="2085975" cy="3214688"/>
          </a:xfrm>
          <a:prstGeom prst="rect">
            <a:avLst/>
          </a:prstGeom>
          <a:noFill/>
          <a:extLst>
            <a:ext uri="{909E8E84-426E-40DD-AFC4-6F175D3DCCD1}">
              <a14:hiddenFill xmlns:a14="http://schemas.microsoft.com/office/drawing/2010/main">
                <a:solidFill>
                  <a:srgbClr val="FFFFFF"/>
                </a:solidFill>
              </a14:hiddenFill>
            </a:ext>
          </a:extLst>
        </p:spPr>
      </p:pic>
      <p:sp>
        <p:nvSpPr>
          <p:cNvPr id="9" name="Пятиугольник 2">
            <a:extLst>
              <a:ext uri="{FF2B5EF4-FFF2-40B4-BE49-F238E27FC236}">
                <a16:creationId xmlns:a16="http://schemas.microsoft.com/office/drawing/2014/main" id="{F7845D79-8C5E-4DBA-B997-629EBE5EE2F8}"/>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Toynbee</a:t>
            </a:r>
            <a:endParaRPr lang="ru-RU" dirty="0"/>
          </a:p>
          <a:p>
            <a:pPr algn="ctr"/>
            <a:endParaRPr lang="ru-RU" dirty="0"/>
          </a:p>
        </p:txBody>
      </p:sp>
      <p:pic>
        <p:nvPicPr>
          <p:cNvPr id="10" name="Рисунок 9">
            <a:extLst>
              <a:ext uri="{FF2B5EF4-FFF2-40B4-BE49-F238E27FC236}">
                <a16:creationId xmlns:a16="http://schemas.microsoft.com/office/drawing/2014/main" id="{DC008BF7-C19F-454E-A4ED-F4B5DEC742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841784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F9B6A1-FB66-4B44-ABF2-A23C8D9D12A2}"/>
              </a:ext>
            </a:extLst>
          </p:cNvPr>
          <p:cNvSpPr txBox="1"/>
          <p:nvPr/>
        </p:nvSpPr>
        <p:spPr>
          <a:xfrm>
            <a:off x="587189" y="1391635"/>
            <a:ext cx="2788023" cy="3000821"/>
          </a:xfrm>
          <a:prstGeom prst="rect">
            <a:avLst/>
          </a:prstGeom>
          <a:noFill/>
        </p:spPr>
        <p:txBody>
          <a:bodyPr wrap="square">
            <a:spAutoFit/>
          </a:bodyPr>
          <a:lstStyle/>
          <a:p>
            <a:pPr marL="214313" indent="-214313">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sz="1350" dirty="0">
                <a:latin typeface="Calibri" panose="020F0502020204030204" pitchFamily="34" charset="0"/>
                <a:ea typeface="Calibri" panose="020F0502020204030204" pitchFamily="34" charset="0"/>
                <a:cs typeface="Times New Roman" panose="02020603050405020304" pitchFamily="18" charset="0"/>
              </a:rPr>
              <a:t>is not a single and continuous chronicle, but a </a:t>
            </a:r>
            <a:r>
              <a:rPr lang="en-US" sz="1350" b="1" dirty="0">
                <a:latin typeface="Calibri" panose="020F0502020204030204" pitchFamily="34" charset="0"/>
                <a:ea typeface="Calibri" panose="020F0502020204030204" pitchFamily="34" charset="0"/>
                <a:cs typeface="Times New Roman" panose="02020603050405020304" pitchFamily="18" charset="0"/>
              </a:rPr>
              <a:t>collection of the histories of individual civilizations</a:t>
            </a:r>
            <a:r>
              <a:rPr lang="en-US" sz="1350" dirty="0">
                <a:latin typeface="Calibri" panose="020F0502020204030204" pitchFamily="34" charset="0"/>
                <a:ea typeface="Calibri" panose="020F0502020204030204" pitchFamily="34" charset="0"/>
                <a:cs typeface="Times New Roman" panose="02020603050405020304" pitchFamily="18" charset="0"/>
              </a:rPr>
              <a:t>, each of which is distinctive and self-contained.</a:t>
            </a: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sz="1350" dirty="0"/>
          </a:p>
          <a:p>
            <a:endParaRPr lang="en-US" sz="1350" dirty="0"/>
          </a:p>
          <a:p>
            <a:endParaRPr lang="ru-RU" sz="1350" dirty="0"/>
          </a:p>
        </p:txBody>
      </p:sp>
      <p:sp>
        <p:nvSpPr>
          <p:cNvPr id="12" name="Заголовок 1">
            <a:extLst>
              <a:ext uri="{FF2B5EF4-FFF2-40B4-BE49-F238E27FC236}">
                <a16:creationId xmlns:a16="http://schemas.microsoft.com/office/drawing/2014/main" id="{E535CDAE-6CAE-4023-AEB2-DFA071C6AA45}"/>
              </a:ext>
            </a:extLst>
          </p:cNvPr>
          <p:cNvSpPr txBox="1">
            <a:spLocks/>
          </p:cNvSpPr>
          <p:nvPr/>
        </p:nvSpPr>
        <p:spPr>
          <a:xfrm>
            <a:off x="6821844" y="814763"/>
            <a:ext cx="2326341" cy="83988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4500" dirty="0"/>
          </a:p>
        </p:txBody>
      </p:sp>
      <p:sp>
        <p:nvSpPr>
          <p:cNvPr id="14" name="Подзаголовок 13">
            <a:extLst>
              <a:ext uri="{FF2B5EF4-FFF2-40B4-BE49-F238E27FC236}">
                <a16:creationId xmlns:a16="http://schemas.microsoft.com/office/drawing/2014/main" id="{CD146F65-54B3-4416-847B-F6D0EF80D89F}"/>
              </a:ext>
            </a:extLst>
          </p:cNvPr>
          <p:cNvSpPr>
            <a:spLocks noGrp="1"/>
          </p:cNvSpPr>
          <p:nvPr>
            <p:ph type="subTitle" idx="1"/>
          </p:nvPr>
        </p:nvSpPr>
        <p:spPr>
          <a:xfrm>
            <a:off x="1035425" y="1880977"/>
            <a:ext cx="6858000" cy="1241822"/>
          </a:xfrm>
        </p:spPr>
        <p:txBody>
          <a:bodyPr/>
          <a:lstStyle/>
          <a:p>
            <a:r>
              <a:rPr lang="en-US" b="1" dirty="0">
                <a:latin typeface="Calibri" panose="020F0502020204030204" pitchFamily="34" charset="0"/>
                <a:ea typeface="Calibri" panose="020F0502020204030204" pitchFamily="34" charset="0"/>
                <a:cs typeface="Times New Roman" panose="02020603050405020304" pitchFamily="18" charset="0"/>
              </a:rPr>
              <a:t>the history of mankind = local civilizations </a:t>
            </a:r>
            <a:endParaRPr lang="ru-RU" b="1" dirty="0"/>
          </a:p>
          <a:p>
            <a:endParaRPr lang="ru-RU" dirty="0"/>
          </a:p>
        </p:txBody>
      </p:sp>
      <p:pic>
        <p:nvPicPr>
          <p:cNvPr id="16" name="Рисунок 15" descr="Разноцветные кнопки">
            <a:extLst>
              <a:ext uri="{FF2B5EF4-FFF2-40B4-BE49-F238E27FC236}">
                <a16:creationId xmlns:a16="http://schemas.microsoft.com/office/drawing/2014/main" id="{83E48061-AC91-4B06-A413-55F33952CE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1517" y="2627426"/>
            <a:ext cx="4898473" cy="3264851"/>
          </a:xfrm>
          <a:prstGeom prst="rect">
            <a:avLst/>
          </a:prstGeom>
        </p:spPr>
      </p:pic>
      <p:sp>
        <p:nvSpPr>
          <p:cNvPr id="6" name="Пятиугольник 2">
            <a:extLst>
              <a:ext uri="{FF2B5EF4-FFF2-40B4-BE49-F238E27FC236}">
                <a16:creationId xmlns:a16="http://schemas.microsoft.com/office/drawing/2014/main" id="{DEF80914-D773-432D-894D-A735C0FDB3FE}"/>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endParaRPr lang="en-US" dirty="0"/>
          </a:p>
          <a:p>
            <a:pPr algn="ctr"/>
            <a:r>
              <a:rPr lang="en-US" dirty="0"/>
              <a:t>Civilizational approach:</a:t>
            </a:r>
            <a:r>
              <a:rPr lang="ru-RU" dirty="0"/>
              <a:t> </a:t>
            </a:r>
            <a:r>
              <a:rPr lang="en-US" dirty="0"/>
              <a:t>Toynbee</a:t>
            </a:r>
          </a:p>
          <a:p>
            <a:pPr algn="ctr"/>
            <a:endParaRPr lang="ru-RU" dirty="0"/>
          </a:p>
          <a:p>
            <a:pPr algn="ctr"/>
            <a:endParaRPr lang="ru-RU" dirty="0"/>
          </a:p>
        </p:txBody>
      </p:sp>
      <p:pic>
        <p:nvPicPr>
          <p:cNvPr id="8" name="Рисунок 7">
            <a:extLst>
              <a:ext uri="{FF2B5EF4-FFF2-40B4-BE49-F238E27FC236}">
                <a16:creationId xmlns:a16="http://schemas.microsoft.com/office/drawing/2014/main" id="{D7C12610-4C69-468A-BB93-A4D4F1669B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63115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8DAABC-10DE-4D47-B3B5-CA5DED572D97}"/>
              </a:ext>
            </a:extLst>
          </p:cNvPr>
          <p:cNvSpPr txBox="1"/>
          <p:nvPr/>
        </p:nvSpPr>
        <p:spPr>
          <a:xfrm>
            <a:off x="2563907" y="2245313"/>
            <a:ext cx="3276602" cy="738664"/>
          </a:xfrm>
          <a:prstGeom prst="rect">
            <a:avLst/>
          </a:prstGeom>
          <a:noFill/>
        </p:spPr>
        <p:txBody>
          <a:bodyPr wrap="square">
            <a:spAutoFit/>
          </a:bodyPr>
          <a:lstStyle/>
          <a:p>
            <a:pPr algn="ctr"/>
            <a:r>
              <a:rPr lang="en-US" sz="2100" b="1" dirty="0">
                <a:latin typeface="Calibri" panose="020F0502020204030204" pitchFamily="34" charset="0"/>
                <a:ea typeface="Calibri" panose="020F0502020204030204" pitchFamily="34" charset="0"/>
                <a:cs typeface="Times New Roman" panose="02020603050405020304" pitchFamily="18" charset="0"/>
              </a:rPr>
              <a:t>the stages of civilizational development</a:t>
            </a:r>
            <a:endParaRPr lang="ru-RU" sz="2100" b="1" dirty="0"/>
          </a:p>
        </p:txBody>
      </p:sp>
      <p:pic>
        <p:nvPicPr>
          <p:cNvPr id="5" name="Рисунок 4" descr="График 3D-графа">
            <a:extLst>
              <a:ext uri="{FF2B5EF4-FFF2-40B4-BE49-F238E27FC236}">
                <a16:creationId xmlns:a16="http://schemas.microsoft.com/office/drawing/2014/main" id="{29314A09-8C2E-4ADE-B725-168CE1DA52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148"/>
          <a:stretch/>
        </p:blipFill>
        <p:spPr>
          <a:xfrm>
            <a:off x="1792643" y="3317450"/>
            <a:ext cx="2514601" cy="2124923"/>
          </a:xfrm>
          <a:prstGeom prst="rect">
            <a:avLst/>
          </a:prstGeom>
        </p:spPr>
      </p:pic>
      <p:pic>
        <p:nvPicPr>
          <p:cNvPr id="8" name="Рисунок 7" descr="График 3D-графа">
            <a:extLst>
              <a:ext uri="{FF2B5EF4-FFF2-40B4-BE49-F238E27FC236}">
                <a16:creationId xmlns:a16="http://schemas.microsoft.com/office/drawing/2014/main" id="{F02A660E-C7D5-423D-8BCF-7773359A45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148"/>
          <a:stretch/>
        </p:blipFill>
        <p:spPr>
          <a:xfrm flipH="1">
            <a:off x="4307244" y="3317450"/>
            <a:ext cx="2514601" cy="2124923"/>
          </a:xfrm>
          <a:prstGeom prst="rect">
            <a:avLst/>
          </a:prstGeom>
        </p:spPr>
      </p:pic>
      <p:sp>
        <p:nvSpPr>
          <p:cNvPr id="10" name="TextBox 9">
            <a:extLst>
              <a:ext uri="{FF2B5EF4-FFF2-40B4-BE49-F238E27FC236}">
                <a16:creationId xmlns:a16="http://schemas.microsoft.com/office/drawing/2014/main" id="{747380EC-CC4E-4BD1-80D7-B01ED1C77D35}"/>
              </a:ext>
            </a:extLst>
          </p:cNvPr>
          <p:cNvSpPr txBox="1"/>
          <p:nvPr/>
        </p:nvSpPr>
        <p:spPr>
          <a:xfrm>
            <a:off x="1761566" y="4746145"/>
            <a:ext cx="802341" cy="300082"/>
          </a:xfrm>
          <a:prstGeom prst="rect">
            <a:avLst/>
          </a:prstGeom>
          <a:noFill/>
        </p:spPr>
        <p:txBody>
          <a:bodyPr wrap="square">
            <a:spAutoFit/>
          </a:bodyPr>
          <a:lstStyle/>
          <a:p>
            <a:r>
              <a:rPr lang="en-US" sz="1350" dirty="0">
                <a:solidFill>
                  <a:srgbClr val="404040"/>
                </a:solidFill>
                <a:latin typeface="Arial" panose="020B0604020202020204" pitchFamily="34" charset="0"/>
              </a:rPr>
              <a:t>genesis</a:t>
            </a:r>
            <a:endParaRPr lang="ru-RU" sz="1350" dirty="0"/>
          </a:p>
        </p:txBody>
      </p:sp>
      <p:sp>
        <p:nvSpPr>
          <p:cNvPr id="12" name="TextBox 11">
            <a:extLst>
              <a:ext uri="{FF2B5EF4-FFF2-40B4-BE49-F238E27FC236}">
                <a16:creationId xmlns:a16="http://schemas.microsoft.com/office/drawing/2014/main" id="{0F84BFCF-2254-413D-9170-31B5D8EAD345}"/>
              </a:ext>
            </a:extLst>
          </p:cNvPr>
          <p:cNvSpPr txBox="1"/>
          <p:nvPr/>
        </p:nvSpPr>
        <p:spPr>
          <a:xfrm>
            <a:off x="2926977" y="4060345"/>
            <a:ext cx="869576" cy="300082"/>
          </a:xfrm>
          <a:prstGeom prst="rect">
            <a:avLst/>
          </a:prstGeom>
          <a:noFill/>
        </p:spPr>
        <p:txBody>
          <a:bodyPr wrap="square">
            <a:spAutoFit/>
          </a:bodyPr>
          <a:lstStyle/>
          <a:p>
            <a:r>
              <a:rPr lang="en-US" sz="1350" dirty="0">
                <a:solidFill>
                  <a:srgbClr val="404040"/>
                </a:solidFill>
                <a:latin typeface="Arial" panose="020B0604020202020204" pitchFamily="34" charset="0"/>
              </a:rPr>
              <a:t>growth</a:t>
            </a:r>
            <a:endParaRPr lang="ru-RU" sz="1350" dirty="0"/>
          </a:p>
        </p:txBody>
      </p:sp>
      <p:sp>
        <p:nvSpPr>
          <p:cNvPr id="14" name="TextBox 13">
            <a:extLst>
              <a:ext uri="{FF2B5EF4-FFF2-40B4-BE49-F238E27FC236}">
                <a16:creationId xmlns:a16="http://schemas.microsoft.com/office/drawing/2014/main" id="{037F91A9-4313-4ACD-B926-FF7A4F405B0F}"/>
              </a:ext>
            </a:extLst>
          </p:cNvPr>
          <p:cNvSpPr txBox="1"/>
          <p:nvPr/>
        </p:nvSpPr>
        <p:spPr>
          <a:xfrm>
            <a:off x="4285429" y="3719685"/>
            <a:ext cx="1102659" cy="300082"/>
          </a:xfrm>
          <a:prstGeom prst="rect">
            <a:avLst/>
          </a:prstGeom>
          <a:noFill/>
        </p:spPr>
        <p:txBody>
          <a:bodyPr wrap="square">
            <a:spAutoFit/>
          </a:bodyPr>
          <a:lstStyle/>
          <a:p>
            <a:r>
              <a:rPr lang="en-US" sz="1350" dirty="0">
                <a:solidFill>
                  <a:srgbClr val="404040"/>
                </a:solidFill>
                <a:latin typeface="Arial" panose="020B0604020202020204" pitchFamily="34" charset="0"/>
              </a:rPr>
              <a:t>breakdown</a:t>
            </a:r>
            <a:endParaRPr lang="ru-RU" sz="1350" dirty="0"/>
          </a:p>
        </p:txBody>
      </p:sp>
      <p:sp>
        <p:nvSpPr>
          <p:cNvPr id="16" name="TextBox 15">
            <a:extLst>
              <a:ext uri="{FF2B5EF4-FFF2-40B4-BE49-F238E27FC236}">
                <a16:creationId xmlns:a16="http://schemas.microsoft.com/office/drawing/2014/main" id="{DD0B2DF9-AA93-4F7D-87EE-E3E4C9A84DFA}"/>
              </a:ext>
            </a:extLst>
          </p:cNvPr>
          <p:cNvSpPr txBox="1"/>
          <p:nvPr/>
        </p:nvSpPr>
        <p:spPr>
          <a:xfrm>
            <a:off x="5495365" y="4198844"/>
            <a:ext cx="1348295" cy="300082"/>
          </a:xfrm>
          <a:prstGeom prst="rect">
            <a:avLst/>
          </a:prstGeom>
          <a:noFill/>
        </p:spPr>
        <p:txBody>
          <a:bodyPr wrap="square">
            <a:spAutoFit/>
          </a:bodyPr>
          <a:lstStyle/>
          <a:p>
            <a:r>
              <a:rPr lang="en-US" sz="1350" dirty="0">
                <a:solidFill>
                  <a:srgbClr val="404040"/>
                </a:solidFill>
                <a:latin typeface="Arial" panose="020B0604020202020204" pitchFamily="34" charset="0"/>
              </a:rPr>
              <a:t>disintegration</a:t>
            </a:r>
            <a:endParaRPr lang="ru-RU" sz="1350" dirty="0"/>
          </a:p>
        </p:txBody>
      </p:sp>
      <p:sp>
        <p:nvSpPr>
          <p:cNvPr id="18" name="TextBox 17">
            <a:extLst>
              <a:ext uri="{FF2B5EF4-FFF2-40B4-BE49-F238E27FC236}">
                <a16:creationId xmlns:a16="http://schemas.microsoft.com/office/drawing/2014/main" id="{99429557-4B44-4216-97F6-A1AAD4A099EE}"/>
              </a:ext>
            </a:extLst>
          </p:cNvPr>
          <p:cNvSpPr txBox="1"/>
          <p:nvPr/>
        </p:nvSpPr>
        <p:spPr>
          <a:xfrm>
            <a:off x="6324600" y="5023144"/>
            <a:ext cx="1331259" cy="300082"/>
          </a:xfrm>
          <a:prstGeom prst="rect">
            <a:avLst/>
          </a:prstGeom>
          <a:noFill/>
        </p:spPr>
        <p:txBody>
          <a:bodyPr wrap="square">
            <a:spAutoFit/>
          </a:bodyPr>
          <a:lstStyle/>
          <a:p>
            <a:r>
              <a:rPr lang="en-US" sz="1350" dirty="0">
                <a:solidFill>
                  <a:srgbClr val="404040"/>
                </a:solidFill>
                <a:latin typeface="Arial" panose="020B0604020202020204" pitchFamily="34" charset="0"/>
              </a:rPr>
              <a:t>disappearing</a:t>
            </a:r>
            <a:endParaRPr lang="ru-RU" sz="1350" dirty="0"/>
          </a:p>
        </p:txBody>
      </p:sp>
      <p:sp>
        <p:nvSpPr>
          <p:cNvPr id="13" name="Пятиугольник 2">
            <a:extLst>
              <a:ext uri="{FF2B5EF4-FFF2-40B4-BE49-F238E27FC236}">
                <a16:creationId xmlns:a16="http://schemas.microsoft.com/office/drawing/2014/main" id="{95102FE7-CA03-4780-991D-B8C78A33ED18}"/>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endParaRPr lang="en-US" dirty="0"/>
          </a:p>
          <a:p>
            <a:pPr algn="ctr"/>
            <a:r>
              <a:rPr lang="en-US" dirty="0"/>
              <a:t>Civilizational approach:</a:t>
            </a:r>
            <a:r>
              <a:rPr lang="ru-RU" dirty="0"/>
              <a:t> </a:t>
            </a:r>
            <a:r>
              <a:rPr lang="en-US" dirty="0"/>
              <a:t>Toynbee</a:t>
            </a:r>
          </a:p>
          <a:p>
            <a:pPr algn="ctr"/>
            <a:endParaRPr lang="ru-RU" dirty="0"/>
          </a:p>
          <a:p>
            <a:pPr algn="ctr"/>
            <a:endParaRPr lang="ru-RU" dirty="0"/>
          </a:p>
        </p:txBody>
      </p:sp>
      <p:pic>
        <p:nvPicPr>
          <p:cNvPr id="15" name="Рисунок 14">
            <a:extLst>
              <a:ext uri="{FF2B5EF4-FFF2-40B4-BE49-F238E27FC236}">
                <a16:creationId xmlns:a16="http://schemas.microsoft.com/office/drawing/2014/main" id="{1E8334B1-14CD-4CF1-A02D-ED7CA9EB4F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1688073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88BB3D-C164-4531-B745-64941F30AF0A}"/>
              </a:ext>
            </a:extLst>
          </p:cNvPr>
          <p:cNvSpPr txBox="1"/>
          <p:nvPr/>
        </p:nvSpPr>
        <p:spPr>
          <a:xfrm>
            <a:off x="891989" y="2321005"/>
            <a:ext cx="2043953" cy="507831"/>
          </a:xfrm>
          <a:prstGeom prst="rect">
            <a:avLst/>
          </a:prstGeom>
          <a:noFill/>
        </p:spPr>
        <p:txBody>
          <a:bodyPr wrap="square">
            <a:spAutoFit/>
          </a:bodyPr>
          <a:lstStyle/>
          <a:p>
            <a:pPr marL="214313" indent="-214313">
              <a:buFont typeface="Arial" panose="020B0604020202020204" pitchFamily="34" charset="0"/>
              <a:buChar char="•"/>
            </a:pPr>
            <a:endParaRPr lang="en-US" sz="1350" dirty="0"/>
          </a:p>
          <a:p>
            <a:pPr algn="ctr"/>
            <a:endParaRPr lang="ru-RU" sz="1350" dirty="0"/>
          </a:p>
        </p:txBody>
      </p:sp>
      <p:sp>
        <p:nvSpPr>
          <p:cNvPr id="8" name="TextBox 7">
            <a:extLst>
              <a:ext uri="{FF2B5EF4-FFF2-40B4-BE49-F238E27FC236}">
                <a16:creationId xmlns:a16="http://schemas.microsoft.com/office/drawing/2014/main" id="{932E34B5-E193-4AF4-9F2C-C2D504FCDEBD}"/>
              </a:ext>
            </a:extLst>
          </p:cNvPr>
          <p:cNvSpPr txBox="1"/>
          <p:nvPr/>
        </p:nvSpPr>
        <p:spPr>
          <a:xfrm>
            <a:off x="6433289" y="4779600"/>
            <a:ext cx="1270764" cy="715581"/>
          </a:xfrm>
          <a:prstGeom prst="rect">
            <a:avLst/>
          </a:prstGeom>
          <a:noFill/>
        </p:spPr>
        <p:txBody>
          <a:bodyPr wrap="square">
            <a:spAutoFit/>
          </a:bodyPr>
          <a:lstStyle/>
          <a:p>
            <a:pPr marL="214313" indent="-214313">
              <a:buFont typeface="Arial" panose="020B0604020202020204" pitchFamily="34" charset="0"/>
              <a:buChar char="•"/>
            </a:pPr>
            <a:endParaRPr lang="en-US" sz="1350" dirty="0"/>
          </a:p>
          <a:p>
            <a:r>
              <a:rPr lang="ru-RU" sz="1350" dirty="0"/>
              <a:t>the "</a:t>
            </a:r>
            <a:r>
              <a:rPr lang="ru-RU" sz="1350" dirty="0" err="1"/>
              <a:t>inner</a:t>
            </a:r>
            <a:r>
              <a:rPr lang="ru-RU" sz="1350" dirty="0"/>
              <a:t>" </a:t>
            </a:r>
            <a:r>
              <a:rPr lang="ru-RU" sz="1350" dirty="0" err="1"/>
              <a:t>proletariat</a:t>
            </a:r>
            <a:endParaRPr lang="ru-RU" sz="1350" dirty="0"/>
          </a:p>
        </p:txBody>
      </p:sp>
      <p:sp>
        <p:nvSpPr>
          <p:cNvPr id="10" name="TextBox 9">
            <a:extLst>
              <a:ext uri="{FF2B5EF4-FFF2-40B4-BE49-F238E27FC236}">
                <a16:creationId xmlns:a16="http://schemas.microsoft.com/office/drawing/2014/main" id="{2772FD1F-FE61-480F-A7DD-DE42651F5F46}"/>
              </a:ext>
            </a:extLst>
          </p:cNvPr>
          <p:cNvSpPr txBox="1"/>
          <p:nvPr/>
        </p:nvSpPr>
        <p:spPr>
          <a:xfrm>
            <a:off x="2104117" y="5049053"/>
            <a:ext cx="2262662" cy="300082"/>
          </a:xfrm>
          <a:prstGeom prst="rect">
            <a:avLst/>
          </a:prstGeom>
          <a:noFill/>
        </p:spPr>
        <p:txBody>
          <a:bodyPr wrap="square">
            <a:spAutoFit/>
          </a:bodyPr>
          <a:lstStyle/>
          <a:p>
            <a:r>
              <a:rPr lang="ru-RU" sz="1350" dirty="0"/>
              <a:t>the "</a:t>
            </a:r>
            <a:r>
              <a:rPr lang="ru-RU" sz="1350" dirty="0" err="1"/>
              <a:t>inert</a:t>
            </a:r>
            <a:r>
              <a:rPr lang="en-US" sz="1350" dirty="0"/>
              <a:t> </a:t>
            </a:r>
            <a:r>
              <a:rPr lang="ru-RU" sz="1350" dirty="0" err="1"/>
              <a:t>majority</a:t>
            </a:r>
            <a:r>
              <a:rPr lang="ru-RU" sz="1350" dirty="0"/>
              <a:t>" (</a:t>
            </a:r>
            <a:r>
              <a:rPr lang="ru-RU" sz="1350" dirty="0" err="1"/>
              <a:t>mass</a:t>
            </a:r>
            <a:r>
              <a:rPr lang="ru-RU" sz="1350" dirty="0"/>
              <a:t>)</a:t>
            </a:r>
            <a:endParaRPr lang="en-US" sz="1350" dirty="0"/>
          </a:p>
        </p:txBody>
      </p:sp>
      <p:sp>
        <p:nvSpPr>
          <p:cNvPr id="11" name="TextBox 10">
            <a:extLst>
              <a:ext uri="{FF2B5EF4-FFF2-40B4-BE49-F238E27FC236}">
                <a16:creationId xmlns:a16="http://schemas.microsoft.com/office/drawing/2014/main" id="{D3794CD7-8334-42D3-8321-427A47D0DAB4}"/>
              </a:ext>
            </a:extLst>
          </p:cNvPr>
          <p:cNvSpPr txBox="1"/>
          <p:nvPr/>
        </p:nvSpPr>
        <p:spPr>
          <a:xfrm>
            <a:off x="1743634" y="2017574"/>
            <a:ext cx="5759825" cy="415498"/>
          </a:xfrm>
          <a:prstGeom prst="rect">
            <a:avLst/>
          </a:prstGeom>
          <a:noFill/>
        </p:spPr>
        <p:txBody>
          <a:bodyPr wrap="square">
            <a:spAutoFit/>
          </a:bodyPr>
          <a:lstStyle/>
          <a:p>
            <a:pPr algn="ctr"/>
            <a:r>
              <a:rPr lang="en-US" sz="2100" b="1" dirty="0"/>
              <a:t>the concept of "challenges" and "answers"</a:t>
            </a:r>
            <a:endParaRPr lang="ru-RU" sz="2100" b="1" dirty="0"/>
          </a:p>
        </p:txBody>
      </p:sp>
      <p:pic>
        <p:nvPicPr>
          <p:cNvPr id="4" name="Рисунок 3" descr="Мальчик на Кабо">
            <a:extLst>
              <a:ext uri="{FF2B5EF4-FFF2-40B4-BE49-F238E27FC236}">
                <a16:creationId xmlns:a16="http://schemas.microsoft.com/office/drawing/2014/main" id="{50D14A19-6B2C-4D79-BB3A-A435FBF3C6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1396" y="3253104"/>
            <a:ext cx="799373" cy="1658699"/>
          </a:xfrm>
          <a:prstGeom prst="rect">
            <a:avLst/>
          </a:prstGeom>
        </p:spPr>
      </p:pic>
      <p:sp>
        <p:nvSpPr>
          <p:cNvPr id="13" name="TextBox 12">
            <a:extLst>
              <a:ext uri="{FF2B5EF4-FFF2-40B4-BE49-F238E27FC236}">
                <a16:creationId xmlns:a16="http://schemas.microsoft.com/office/drawing/2014/main" id="{9FFEF237-A417-40C4-B32E-9BC4EE9977E1}"/>
              </a:ext>
            </a:extLst>
          </p:cNvPr>
          <p:cNvSpPr txBox="1"/>
          <p:nvPr/>
        </p:nvSpPr>
        <p:spPr>
          <a:xfrm>
            <a:off x="766145" y="5012906"/>
            <a:ext cx="1147820" cy="715581"/>
          </a:xfrm>
          <a:prstGeom prst="rect">
            <a:avLst/>
          </a:prstGeom>
          <a:noFill/>
        </p:spPr>
        <p:txBody>
          <a:bodyPr wrap="square">
            <a:spAutoFit/>
          </a:bodyPr>
          <a:lstStyle/>
          <a:p>
            <a:r>
              <a:rPr lang="ru-RU" sz="1350" dirty="0"/>
              <a:t>the "</a:t>
            </a:r>
            <a:r>
              <a:rPr lang="ru-RU" sz="1350" dirty="0" err="1"/>
              <a:t>creative</a:t>
            </a:r>
            <a:r>
              <a:rPr lang="ru-RU" sz="1350" dirty="0"/>
              <a:t> </a:t>
            </a:r>
            <a:r>
              <a:rPr lang="ru-RU" sz="1350" dirty="0" err="1"/>
              <a:t>minority</a:t>
            </a:r>
            <a:r>
              <a:rPr lang="ru-RU" sz="1350" dirty="0"/>
              <a:t>" (</a:t>
            </a:r>
            <a:r>
              <a:rPr lang="ru-RU" sz="1350" dirty="0" err="1"/>
              <a:t>elite</a:t>
            </a:r>
            <a:r>
              <a:rPr lang="ru-RU" sz="1350" dirty="0"/>
              <a:t>) </a:t>
            </a:r>
          </a:p>
        </p:txBody>
      </p:sp>
      <p:pic>
        <p:nvPicPr>
          <p:cNvPr id="15" name="Рисунок 14" descr="Группа людей со сплошной заливкой">
            <a:extLst>
              <a:ext uri="{FF2B5EF4-FFF2-40B4-BE49-F238E27FC236}">
                <a16:creationId xmlns:a16="http://schemas.microsoft.com/office/drawing/2014/main" id="{75B65021-7D41-42FD-83B1-680F2E354C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4823" y="3800825"/>
            <a:ext cx="1110978" cy="1110978"/>
          </a:xfrm>
          <a:prstGeom prst="rect">
            <a:avLst/>
          </a:prstGeom>
        </p:spPr>
      </p:pic>
      <p:pic>
        <p:nvPicPr>
          <p:cNvPr id="16" name="Рисунок 15" descr="Группа людей со сплошной заливкой">
            <a:extLst>
              <a:ext uri="{FF2B5EF4-FFF2-40B4-BE49-F238E27FC236}">
                <a16:creationId xmlns:a16="http://schemas.microsoft.com/office/drawing/2014/main" id="{0B426509-BE3F-46DE-BECD-090EEF616F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7030" y="3751519"/>
            <a:ext cx="1110978" cy="1110978"/>
          </a:xfrm>
          <a:prstGeom prst="rect">
            <a:avLst/>
          </a:prstGeom>
        </p:spPr>
      </p:pic>
      <p:pic>
        <p:nvPicPr>
          <p:cNvPr id="18" name="Рисунок 17" descr="Пользователь в короне (мужчина) со сплошной заливкой">
            <a:extLst>
              <a:ext uri="{FF2B5EF4-FFF2-40B4-BE49-F238E27FC236}">
                <a16:creationId xmlns:a16="http://schemas.microsoft.com/office/drawing/2014/main" id="{DBA23568-8FF0-4E80-B33E-3820DC3940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4340" y="3278667"/>
            <a:ext cx="1110979" cy="1110979"/>
          </a:xfrm>
          <a:prstGeom prst="rect">
            <a:avLst/>
          </a:prstGeom>
        </p:spPr>
      </p:pic>
      <p:pic>
        <p:nvPicPr>
          <p:cNvPr id="20" name="Рисунок 19" descr="Разряд молнии со сплошной заливкой">
            <a:extLst>
              <a:ext uri="{FF2B5EF4-FFF2-40B4-BE49-F238E27FC236}">
                <a16:creationId xmlns:a16="http://schemas.microsoft.com/office/drawing/2014/main" id="{EF5FDF64-9BB1-46CD-992C-3C62562541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14388">
            <a:off x="5784477" y="3086100"/>
            <a:ext cx="685800" cy="685800"/>
          </a:xfrm>
          <a:prstGeom prst="rect">
            <a:avLst/>
          </a:prstGeom>
        </p:spPr>
      </p:pic>
      <p:pic>
        <p:nvPicPr>
          <p:cNvPr id="21" name="Рисунок 20" descr="Группа людей со сплошной заливкой">
            <a:extLst>
              <a:ext uri="{FF2B5EF4-FFF2-40B4-BE49-F238E27FC236}">
                <a16:creationId xmlns:a16="http://schemas.microsoft.com/office/drawing/2014/main" id="{B832C74B-0CDE-4ABA-ADC4-A7673074A5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98141" y="3751519"/>
            <a:ext cx="1110978" cy="1110978"/>
          </a:xfrm>
          <a:prstGeom prst="rect">
            <a:avLst/>
          </a:prstGeom>
        </p:spPr>
      </p:pic>
      <p:sp>
        <p:nvSpPr>
          <p:cNvPr id="24" name="TextBox 23">
            <a:extLst>
              <a:ext uri="{FF2B5EF4-FFF2-40B4-BE49-F238E27FC236}">
                <a16:creationId xmlns:a16="http://schemas.microsoft.com/office/drawing/2014/main" id="{3FE00784-84A5-4B0E-B950-322039919E5D}"/>
              </a:ext>
            </a:extLst>
          </p:cNvPr>
          <p:cNvSpPr txBox="1"/>
          <p:nvPr/>
        </p:nvSpPr>
        <p:spPr>
          <a:xfrm>
            <a:off x="7544266" y="4763523"/>
            <a:ext cx="1270764" cy="715581"/>
          </a:xfrm>
          <a:prstGeom prst="rect">
            <a:avLst/>
          </a:prstGeom>
          <a:noFill/>
        </p:spPr>
        <p:txBody>
          <a:bodyPr wrap="square">
            <a:spAutoFit/>
          </a:bodyPr>
          <a:lstStyle/>
          <a:p>
            <a:pPr marL="214313" indent="-214313">
              <a:buFont typeface="Arial" panose="020B0604020202020204" pitchFamily="34" charset="0"/>
              <a:buChar char="•"/>
            </a:pPr>
            <a:endParaRPr lang="en-US" sz="1350" dirty="0"/>
          </a:p>
          <a:p>
            <a:r>
              <a:rPr lang="ru-RU" sz="1350" dirty="0"/>
              <a:t>the “</a:t>
            </a:r>
            <a:r>
              <a:rPr lang="en-US" sz="1350" dirty="0"/>
              <a:t>outer</a:t>
            </a:r>
            <a:r>
              <a:rPr lang="ru-RU" sz="1350" dirty="0"/>
              <a:t>" </a:t>
            </a:r>
            <a:r>
              <a:rPr lang="ru-RU" sz="1350" dirty="0" err="1"/>
              <a:t>proletariat</a:t>
            </a:r>
            <a:endParaRPr lang="ru-RU" sz="1350" dirty="0"/>
          </a:p>
        </p:txBody>
      </p:sp>
      <mc:AlternateContent xmlns:mc="http://schemas.openxmlformats.org/markup-compatibility/2006" xmlns:p14="http://schemas.microsoft.com/office/powerpoint/2010/main">
        <mc:Choice Requires="p14">
          <p:contentPart p14:bwMode="auto" r:id="rId12">
            <p14:nvContentPartPr>
              <p14:cNvPr id="32" name="Рукописный ввод 31">
                <a:extLst>
                  <a:ext uri="{FF2B5EF4-FFF2-40B4-BE49-F238E27FC236}">
                    <a16:creationId xmlns:a16="http://schemas.microsoft.com/office/drawing/2014/main" id="{BF527C91-34E2-473A-9F90-AFF9A8EAC48F}"/>
                  </a:ext>
                </a:extLst>
              </p14:cNvPr>
              <p14:cNvContentPartPr/>
              <p14:nvPr/>
            </p14:nvContentPartPr>
            <p14:xfrm>
              <a:off x="6046695" y="3838250"/>
              <a:ext cx="497864" cy="183725"/>
            </p14:xfrm>
          </p:contentPart>
        </mc:Choice>
        <mc:Fallback xmlns="">
          <p:pic>
            <p:nvPicPr>
              <p:cNvPr id="32" name="Рукописный ввод 31">
                <a:extLst>
                  <a:ext uri="{FF2B5EF4-FFF2-40B4-BE49-F238E27FC236}">
                    <a16:creationId xmlns:a16="http://schemas.microsoft.com/office/drawing/2014/main" id="{BF527C91-34E2-473A-9F90-AFF9A8EAC48F}"/>
                  </a:ext>
                </a:extLst>
              </p:cNvPr>
              <p:cNvPicPr/>
              <p:nvPr/>
            </p:nvPicPr>
            <p:blipFill>
              <a:blip r:embed="rId13"/>
              <a:stretch>
                <a:fillRect/>
              </a:stretch>
            </p:blipFill>
            <p:spPr>
              <a:xfrm>
                <a:off x="6028683" y="3820238"/>
                <a:ext cx="533529" cy="219389"/>
              </a:xfrm>
              <a:prstGeom prst="rect">
                <a:avLst/>
              </a:prstGeom>
            </p:spPr>
          </p:pic>
        </mc:Fallback>
      </mc:AlternateContent>
      <p:sp>
        <p:nvSpPr>
          <p:cNvPr id="22" name="Овал 21">
            <a:extLst>
              <a:ext uri="{FF2B5EF4-FFF2-40B4-BE49-F238E27FC236}">
                <a16:creationId xmlns:a16="http://schemas.microsoft.com/office/drawing/2014/main" id="{BE6FD2FF-32CB-4D17-AB3D-73A8CDED1EBB}"/>
              </a:ext>
            </a:extLst>
          </p:cNvPr>
          <p:cNvSpPr/>
          <p:nvPr/>
        </p:nvSpPr>
        <p:spPr>
          <a:xfrm>
            <a:off x="6161731" y="3513468"/>
            <a:ext cx="2765069" cy="2339853"/>
          </a:xfrm>
          <a:prstGeom prst="ellipse">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sz="1350">
              <a:solidFill>
                <a:srgbClr val="E71224"/>
              </a:solidFill>
            </a:endParaRPr>
          </a:p>
        </p:txBody>
      </p:sp>
      <p:sp>
        <p:nvSpPr>
          <p:cNvPr id="19" name="Пятиугольник 2">
            <a:extLst>
              <a:ext uri="{FF2B5EF4-FFF2-40B4-BE49-F238E27FC236}">
                <a16:creationId xmlns:a16="http://schemas.microsoft.com/office/drawing/2014/main" id="{BCBA4ED9-F090-40F8-A301-90762F073CD3}"/>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Toynbee</a:t>
            </a:r>
          </a:p>
          <a:p>
            <a:pPr algn="ctr"/>
            <a:endParaRPr lang="ru-RU" dirty="0"/>
          </a:p>
        </p:txBody>
      </p:sp>
      <p:pic>
        <p:nvPicPr>
          <p:cNvPr id="23" name="Рисунок 22">
            <a:extLst>
              <a:ext uri="{FF2B5EF4-FFF2-40B4-BE49-F238E27FC236}">
                <a16:creationId xmlns:a16="http://schemas.microsoft.com/office/drawing/2014/main" id="{BE1141EF-A2C4-41C4-9D29-DAD6BFD938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17549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24"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F9B6A1-FB66-4B44-ABF2-A23C8D9D12A2}"/>
              </a:ext>
            </a:extLst>
          </p:cNvPr>
          <p:cNvSpPr txBox="1"/>
          <p:nvPr/>
        </p:nvSpPr>
        <p:spPr>
          <a:xfrm>
            <a:off x="959224" y="996776"/>
            <a:ext cx="7583459" cy="4985980"/>
          </a:xfrm>
          <a:prstGeom prst="rect">
            <a:avLst/>
          </a:prstGeom>
          <a:noFill/>
        </p:spPr>
        <p:txBody>
          <a:bodyPr wrap="square">
            <a:spAutoFit/>
          </a:bodyPr>
          <a:lstStyle/>
          <a:p>
            <a:pPr marL="214313" indent="-214313">
              <a:buFont typeface="Arial" panose="020B0604020202020204" pitchFamily="34" charset="0"/>
              <a:buChar char="•"/>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the number of civilizations</a:t>
            </a:r>
            <a:r>
              <a:rPr lang="ru-RU"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21 </a:t>
            </a:r>
            <a:r>
              <a:rPr lang="ru-RU"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&gt; 13</a:t>
            </a:r>
            <a:r>
              <a:rPr lang="ru-RU"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Times New Roman" panose="02020603050405020304" pitchFamily="18" charset="0"/>
              </a:rPr>
              <a:t>Russian civilization </a:t>
            </a:r>
            <a:r>
              <a:rPr lang="en-US" sz="2000" dirty="0">
                <a:latin typeface="Calibri" panose="020F0502020204030204" pitchFamily="34" charset="0"/>
                <a:ea typeface="Calibri" panose="020F0502020204030204" pitchFamily="34" charset="0"/>
                <a:cs typeface="Times New Roman" panose="02020603050405020304" pitchFamily="18" charset="0"/>
              </a:rPr>
              <a:t>– response to an external challenge – constant attacks by nomadic tribes.</a:t>
            </a:r>
          </a:p>
          <a:p>
            <a:pPr marL="214313" indent="-214313">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Times New Roman" panose="02020603050405020304" pitchFamily="18" charset="0"/>
              </a:rPr>
              <a:t>Orthodoxy</a:t>
            </a:r>
            <a:r>
              <a:rPr lang="en-US" sz="2000" dirty="0">
                <a:latin typeface="Calibri" panose="020F0502020204030204" pitchFamily="34" charset="0"/>
                <a:ea typeface="Calibri" panose="020F0502020204030204" pitchFamily="34" charset="0"/>
                <a:cs typeface="Times New Roman" panose="02020603050405020304" pitchFamily="18" charset="0"/>
              </a:rPr>
              <a:t> played a great role in creating a new community</a:t>
            </a:r>
          </a:p>
          <a:p>
            <a:pPr marL="214313" indent="-214313">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Times New Roman" panose="02020603050405020304" pitchFamily="18" charset="0"/>
              </a:rPr>
              <a:t>Cossacks</a:t>
            </a:r>
            <a:r>
              <a:rPr lang="en-US" sz="2000" dirty="0">
                <a:latin typeface="Calibri" panose="020F0502020204030204" pitchFamily="34" charset="0"/>
                <a:ea typeface="Calibri" panose="020F0502020204030204" pitchFamily="34" charset="0"/>
                <a:cs typeface="Times New Roman" panose="02020603050405020304" pitchFamily="18" charset="0"/>
              </a:rPr>
              <a:t> suppressed the nomads</a:t>
            </a:r>
            <a:r>
              <a:rPr lang="ru-RU"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and resemble the colonial authorities of the modern Western world.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b="1" u="sng" dirty="0">
              <a:latin typeface="Calibri" panose="020F050202020403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ru-RU" b="1" u="sng"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ru-RU" dirty="0"/>
          </a:p>
        </p:txBody>
      </p:sp>
      <p:sp>
        <p:nvSpPr>
          <p:cNvPr id="6" name="Заголовок 1">
            <a:extLst>
              <a:ext uri="{FF2B5EF4-FFF2-40B4-BE49-F238E27FC236}">
                <a16:creationId xmlns:a16="http://schemas.microsoft.com/office/drawing/2014/main" id="{5EC7B373-4E3A-4C55-AF83-C6D8FDE4AA4F}"/>
              </a:ext>
            </a:extLst>
          </p:cNvPr>
          <p:cNvSpPr txBox="1">
            <a:spLocks/>
          </p:cNvSpPr>
          <p:nvPr/>
        </p:nvSpPr>
        <p:spPr>
          <a:xfrm>
            <a:off x="6817659" y="1185392"/>
            <a:ext cx="2326341" cy="83988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ru-RU" sz="4500" dirty="0"/>
          </a:p>
        </p:txBody>
      </p:sp>
      <p:sp>
        <p:nvSpPr>
          <p:cNvPr id="4" name="Пятиугольник 2">
            <a:extLst>
              <a:ext uri="{FF2B5EF4-FFF2-40B4-BE49-F238E27FC236}">
                <a16:creationId xmlns:a16="http://schemas.microsoft.com/office/drawing/2014/main" id="{D313D74B-D048-4D5E-89C3-2F58C1E9DED2}"/>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Toynbee</a:t>
            </a:r>
          </a:p>
          <a:p>
            <a:pPr algn="ctr"/>
            <a:endParaRPr lang="ru-RU" dirty="0"/>
          </a:p>
        </p:txBody>
      </p:sp>
      <p:pic>
        <p:nvPicPr>
          <p:cNvPr id="5" name="Рисунок 4">
            <a:extLst>
              <a:ext uri="{FF2B5EF4-FFF2-40B4-BE49-F238E27FC236}">
                <a16:creationId xmlns:a16="http://schemas.microsoft.com/office/drawing/2014/main" id="{2A533E71-681A-46A1-A66C-026038709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736930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152F2DF4-493F-4552-BAAE-F60DE72A069A}"/>
              </a:ext>
            </a:extLst>
          </p:cNvPr>
          <p:cNvSpPr>
            <a:spLocks noGrp="1"/>
          </p:cNvSpPr>
          <p:nvPr>
            <p:ph type="subTitle" idx="1"/>
          </p:nvPr>
        </p:nvSpPr>
        <p:spPr>
          <a:xfrm>
            <a:off x="841099" y="1848005"/>
            <a:ext cx="7563429" cy="4401720"/>
          </a:xfrm>
        </p:spPr>
        <p:txBody>
          <a:bodyPr>
            <a:normAutofit fontScale="92500" lnSpcReduction="10000"/>
          </a:bodyPr>
          <a:lstStyle/>
          <a:p>
            <a:pPr marL="214313" indent="-214313" algn="l">
              <a:buFont typeface="Arial" panose="020B0604020202020204" pitchFamily="34" charset="0"/>
              <a:buChar char="•"/>
            </a:pPr>
            <a:r>
              <a:rPr lang="en-US" sz="1700" b="1"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Russia became the heir of Byzantium when the Second Rome (Byzantium) was destroyed, and therefore it cannot be considered a usurper of this title. </a:t>
            </a:r>
            <a:r>
              <a:rPr lang="en-US"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This idea has passed through the centuries and even in the post-Petrine period it lived in the minds of people, which was manifested in faith in the special path of Russia, in the ideology of the Slavophiles, in the views of the universal mission of the Russian people.</a:t>
            </a:r>
            <a:endParaRPr lang="ru-RU"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endParaRPr>
          </a:p>
          <a:p>
            <a:pPr marL="214313" indent="-214313" algn="l">
              <a:lnSpc>
                <a:spcPct val="107000"/>
              </a:lnSpc>
              <a:spcAft>
                <a:spcPts val="600"/>
              </a:spcAft>
              <a:buFont typeface="Arial" panose="020B0604020202020204" pitchFamily="34" charset="0"/>
              <a:buChar char="•"/>
            </a:pPr>
            <a:r>
              <a:rPr lang="en-US" sz="1700" b="1"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The positive results of Westernization in Russia are very insignificant</a:t>
            </a:r>
            <a:r>
              <a:rPr lang="en-US"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 and the very </a:t>
            </a:r>
            <a:r>
              <a:rPr lang="en-US" sz="1700" b="1"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policy that has been carried out for more than two centuries has led the country to complete collapse</a:t>
            </a:r>
            <a:r>
              <a:rPr lang="en-US"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 The fact that the West </a:t>
            </a:r>
            <a:r>
              <a:rPr lang="en-US" sz="1700" b="1"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has not had a profound impact on Russian culture</a:t>
            </a:r>
            <a:r>
              <a:rPr lang="en-US"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 The assimilation of some elements of Western science led only to the </a:t>
            </a:r>
            <a:r>
              <a:rPr lang="en-US" sz="1700" b="1"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strengthening of serfdom and tsarism, which in turn became a brake on the development of Russian civilization.</a:t>
            </a:r>
            <a:endParaRPr lang="ru-RU" sz="1700" b="1" dirty="0">
              <a:latin typeface="Calibri" panose="020F0502020204030204" pitchFamily="34" charset="0"/>
              <a:ea typeface="Calibri" panose="020F0502020204030204" pitchFamily="34" charset="0"/>
              <a:cs typeface="Times New Roman" panose="02020603050405020304" pitchFamily="18" charset="0"/>
            </a:endParaRPr>
          </a:p>
          <a:p>
            <a:pPr marL="214313" indent="-214313" algn="l">
              <a:lnSpc>
                <a:spcPct val="107000"/>
              </a:lnSpc>
              <a:spcAft>
                <a:spcPts val="600"/>
              </a:spcAft>
              <a:buFont typeface="Arial" panose="020B0604020202020204" pitchFamily="34" charset="0"/>
              <a:buChar char="•"/>
            </a:pPr>
            <a:r>
              <a:rPr lang="en-US"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In response to the crisis of the old political model, a new one was developed, formed in the depths of the Russian revolutionary movement. </a:t>
            </a:r>
            <a:r>
              <a:rPr lang="en-US" sz="1700" b="1"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Marxism, which originated in the West and was adopted in Russia, represented a challenge to Western domination. </a:t>
            </a:r>
            <a:r>
              <a:rPr lang="en-US" sz="170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rPr>
              <a:t>Under the leadership of Russia, communism set out to compete with liberalism for the minds and hearts of the non-Western majority of humanity.</a:t>
            </a:r>
          </a:p>
          <a:p>
            <a:pPr marL="214313" indent="-214313" algn="l">
              <a:lnSpc>
                <a:spcPct val="107000"/>
              </a:lnSpc>
              <a:spcAft>
                <a:spcPts val="600"/>
              </a:spcAft>
              <a:buFont typeface="Arial" panose="020B0604020202020204" pitchFamily="34" charset="0"/>
              <a:buChar char="•"/>
            </a:pPr>
            <a:endParaRPr lang="ru-RU" sz="1350" dirty="0">
              <a:latin typeface="Calibri" panose="020F0502020204030204" pitchFamily="34" charset="0"/>
              <a:ea typeface="Calibri" panose="020F0502020204030204" pitchFamily="34" charset="0"/>
              <a:cs typeface="Times New Roman" panose="02020603050405020304" pitchFamily="18" charset="0"/>
            </a:endParaRPr>
          </a:p>
          <a:p>
            <a:pPr marL="214313" indent="-214313" algn="l">
              <a:buFont typeface="Arial" panose="020B0604020202020204" pitchFamily="34" charset="0"/>
              <a:buChar char="•"/>
            </a:pPr>
            <a:endParaRPr lang="ru-RU" sz="135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endParaRPr>
          </a:p>
          <a:p>
            <a:pPr algn="l"/>
            <a:endParaRPr lang="ru-RU" sz="135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5" name="Пятиугольник 2">
            <a:extLst>
              <a:ext uri="{FF2B5EF4-FFF2-40B4-BE49-F238E27FC236}">
                <a16:creationId xmlns:a16="http://schemas.microsoft.com/office/drawing/2014/main" id="{C3280E88-56EB-496E-8699-3956E6D19B48}"/>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Toynbee</a:t>
            </a:r>
          </a:p>
          <a:p>
            <a:pPr algn="ctr"/>
            <a:endParaRPr lang="ru-RU" dirty="0"/>
          </a:p>
        </p:txBody>
      </p:sp>
      <p:pic>
        <p:nvPicPr>
          <p:cNvPr id="6" name="Рисунок 5">
            <a:extLst>
              <a:ext uri="{FF2B5EF4-FFF2-40B4-BE49-F238E27FC236}">
                <a16:creationId xmlns:a16="http://schemas.microsoft.com/office/drawing/2014/main" id="{E168A513-D956-4491-B06D-14783359C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296847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id="{902D3B08-0E42-4B5D-ADA7-CBFB13694F47}"/>
              </a:ext>
            </a:extLst>
          </p:cNvPr>
          <p:cNvGraphicFramePr/>
          <p:nvPr>
            <p:extLst>
              <p:ext uri="{D42A27DB-BD31-4B8C-83A1-F6EECF244321}">
                <p14:modId xmlns:p14="http://schemas.microsoft.com/office/powerpoint/2010/main" val="1181448105"/>
              </p:ext>
            </p:extLst>
          </p:nvPr>
        </p:nvGraphicFramePr>
        <p:xfrm>
          <a:off x="1524000" y="2403662"/>
          <a:ext cx="6096000" cy="305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ятиугольник 2">
            <a:extLst>
              <a:ext uri="{FF2B5EF4-FFF2-40B4-BE49-F238E27FC236}">
                <a16:creationId xmlns:a16="http://schemas.microsoft.com/office/drawing/2014/main" id="{0B12B40E-2C66-41DF-824A-267A1954B19F}"/>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sz="1600" b="1" dirty="0"/>
              <a:t>Three paradigms of development (XX-XXI centuries)</a:t>
            </a:r>
            <a:r>
              <a:rPr lang="ru-RU" sz="1600" b="1" dirty="0"/>
              <a:t> </a:t>
            </a:r>
            <a:br>
              <a:rPr lang="en-US" sz="1600" b="1" dirty="0"/>
            </a:br>
            <a:r>
              <a:rPr lang="en-US" sz="1600" b="1" dirty="0"/>
              <a:t>in Russia</a:t>
            </a:r>
            <a:endParaRPr lang="ru-RU" sz="1600" b="1" dirty="0"/>
          </a:p>
          <a:p>
            <a:pPr algn="ctr"/>
            <a:endParaRPr lang="ru-RU" dirty="0"/>
          </a:p>
        </p:txBody>
      </p:sp>
      <p:pic>
        <p:nvPicPr>
          <p:cNvPr id="6" name="Рисунок 5">
            <a:extLst>
              <a:ext uri="{FF2B5EF4-FFF2-40B4-BE49-F238E27FC236}">
                <a16:creationId xmlns:a16="http://schemas.microsoft.com/office/drawing/2014/main" id="{E6551E54-86EB-47F2-BCCD-0332B1528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091956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F4043280-6328-4235-8823-6DF20C61DFC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cap="all" dirty="0">
                <a:solidFill>
                  <a:schemeClr val="bg1"/>
                </a:solidFill>
                <a:latin typeface="Book Antiqua" panose="02040602050305030304" pitchFamily="18" charset="0"/>
              </a:rPr>
              <a:t>Specific features of formation and development of Russia as a state-</a:t>
            </a:r>
            <a:r>
              <a:rPr lang="en-US" sz="1400" b="1" cap="all" dirty="0" err="1">
                <a:solidFill>
                  <a:schemeClr val="bg1"/>
                </a:solidFill>
                <a:latin typeface="Book Antiqua" panose="02040602050305030304" pitchFamily="18" charset="0"/>
              </a:rPr>
              <a:t>civilisation</a:t>
            </a:r>
            <a:endParaRPr lang="ru-RU" sz="1400" b="1" cap="all" dirty="0">
              <a:solidFill>
                <a:schemeClr val="bg1"/>
              </a:solidFill>
              <a:latin typeface="Book Antiqua" panose="02040602050305030304" pitchFamily="18" charset="0"/>
            </a:endParaRPr>
          </a:p>
        </p:txBody>
      </p:sp>
      <p:pic>
        <p:nvPicPr>
          <p:cNvPr id="5" name="Рисунок 4">
            <a:extLst>
              <a:ext uri="{FF2B5EF4-FFF2-40B4-BE49-F238E27FC236}">
                <a16:creationId xmlns:a16="http://schemas.microsoft.com/office/drawing/2014/main" id="{DC66C877-FC77-42E8-98E8-76540B7F8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6" name="Подзаголовок 2">
            <a:extLst>
              <a:ext uri="{FF2B5EF4-FFF2-40B4-BE49-F238E27FC236}">
                <a16:creationId xmlns:a16="http://schemas.microsoft.com/office/drawing/2014/main" id="{DA832717-7D13-43BF-A232-A55B6874F708}"/>
              </a:ext>
            </a:extLst>
          </p:cNvPr>
          <p:cNvSpPr txBox="1">
            <a:spLocks/>
          </p:cNvSpPr>
          <p:nvPr/>
        </p:nvSpPr>
        <p:spPr>
          <a:xfrm>
            <a:off x="841100" y="1848005"/>
            <a:ext cx="6858000" cy="343712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4313" indent="-214313">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The special role of the geographical factor </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The multinational character of the Russian people</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Ideocratic state</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Mobilization development</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Etatism</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pPr marL="214313" indent="-214313"/>
            <a:endParaRPr lang="ru-RU" sz="1350" dirty="0">
              <a:solidFill>
                <a:srgbClr val="404040"/>
              </a:solidFill>
              <a:latin typeface="Times New Roman" panose="02020603050405020304" pitchFamily="18" charset="0"/>
              <a:ea typeface="Calibri" panose="020F0502020204030204" pitchFamily="34" charset="0"/>
              <a:cs typeface="Times New Roman" panose="02020603050405020304" pitchFamily="18" charset="0"/>
            </a:endParaRPr>
          </a:p>
          <a:p>
            <a:endParaRPr lang="ru-RU" sz="135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178150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F4043280-6328-4235-8823-6DF20C61DFC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a:latin typeface="Calibri" panose="020F0502020204030204" pitchFamily="34" charset="0"/>
                <a:ea typeface="Calibri" panose="020F0502020204030204" pitchFamily="34" charset="0"/>
                <a:cs typeface="Times New Roman" panose="02020603050405020304" pitchFamily="18" charset="0"/>
              </a:rPr>
              <a:t>The special role of the geographical factor </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DC66C877-FC77-42E8-98E8-76540B7F8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2" name="TextBox 1">
            <a:extLst>
              <a:ext uri="{FF2B5EF4-FFF2-40B4-BE49-F238E27FC236}">
                <a16:creationId xmlns:a16="http://schemas.microsoft.com/office/drawing/2014/main" id="{BEC19D15-B136-4215-9500-0FEBFA091EFE}"/>
              </a:ext>
            </a:extLst>
          </p:cNvPr>
          <p:cNvSpPr txBox="1"/>
          <p:nvPr/>
        </p:nvSpPr>
        <p:spPr>
          <a:xfrm>
            <a:off x="613891" y="1702156"/>
            <a:ext cx="7594244" cy="3139321"/>
          </a:xfrm>
          <a:prstGeom prst="rect">
            <a:avLst/>
          </a:prstGeom>
          <a:noFill/>
        </p:spPr>
        <p:txBody>
          <a:bodyPr wrap="square" rtlCol="0">
            <a:spAutoFit/>
          </a:bodyPr>
          <a:lstStyle/>
          <a:p>
            <a:pPr marL="342900" indent="-342900">
              <a:buFont typeface="+mj-lt"/>
              <a:buAutoNum type="arabicPeriod"/>
            </a:pPr>
            <a:r>
              <a:rPr lang="en-US" dirty="0"/>
              <a:t>A huge territory (11</a:t>
            </a:r>
            <a:r>
              <a:rPr lang="ru-RU" dirty="0"/>
              <a:t>,5</a:t>
            </a:r>
            <a:r>
              <a:rPr lang="en-US" dirty="0"/>
              <a:t> % of the Earth's territory</a:t>
            </a:r>
            <a:r>
              <a:rPr lang="ru-RU" dirty="0"/>
              <a:t>)</a:t>
            </a:r>
            <a:r>
              <a:rPr lang="en-US" dirty="0"/>
              <a:t>. This has led to a diversity of natural zones, climate conditions and population. </a:t>
            </a:r>
            <a:endParaRPr lang="ru-RU" dirty="0"/>
          </a:p>
          <a:p>
            <a:pPr marL="342900" indent="-342900">
              <a:buFont typeface="+mj-lt"/>
              <a:buAutoNum type="arabicPeriod"/>
            </a:pPr>
            <a:r>
              <a:rPr lang="en-US" dirty="0"/>
              <a:t>Harsh natural conditions. Most of the territory is located in the risky farming zone due to the harsh climate (cold winters, short summers). This required the population to adapt to extreme conditions and develop special farming methods. </a:t>
            </a:r>
            <a:endParaRPr lang="ru-RU" dirty="0"/>
          </a:p>
          <a:p>
            <a:pPr marL="342900" indent="-342900">
              <a:buFont typeface="+mj-lt"/>
              <a:buAutoNum type="arabicPeriod"/>
            </a:pPr>
            <a:r>
              <a:rPr lang="en-US" dirty="0"/>
              <a:t>Huge reserves of natural resources</a:t>
            </a:r>
            <a:r>
              <a:rPr lang="ru-RU" dirty="0"/>
              <a:t> (15% </a:t>
            </a:r>
            <a:r>
              <a:rPr lang="en-US" dirty="0"/>
              <a:t>of the world's proven fuel reserves). </a:t>
            </a:r>
          </a:p>
          <a:p>
            <a:pPr marL="342900" indent="-342900">
              <a:buFont typeface="+mj-lt"/>
              <a:buAutoNum type="arabicPeriod"/>
            </a:pPr>
            <a:r>
              <a:rPr lang="en-US" dirty="0"/>
              <a:t>Russia is rich in various minerals, forests, and water resources</a:t>
            </a:r>
            <a:r>
              <a:rPr lang="ru-RU" dirty="0"/>
              <a:t> (20%)</a:t>
            </a:r>
            <a:r>
              <a:rPr lang="en-US" dirty="0"/>
              <a:t>. However, the development of these resources has always been associated with great difficulties and required significant costs.</a:t>
            </a:r>
            <a:endParaRPr lang="ru-RU" dirty="0"/>
          </a:p>
        </p:txBody>
      </p:sp>
      <p:sp>
        <p:nvSpPr>
          <p:cNvPr id="3" name="TextBox 2">
            <a:extLst>
              <a:ext uri="{FF2B5EF4-FFF2-40B4-BE49-F238E27FC236}">
                <a16:creationId xmlns:a16="http://schemas.microsoft.com/office/drawing/2014/main" id="{20F8850A-B0D5-46FF-86CC-44DD710DBD10}"/>
              </a:ext>
            </a:extLst>
          </p:cNvPr>
          <p:cNvSpPr txBox="1"/>
          <p:nvPr/>
        </p:nvSpPr>
        <p:spPr>
          <a:xfrm>
            <a:off x="5293217" y="5027054"/>
            <a:ext cx="184731" cy="369332"/>
          </a:xfrm>
          <a:prstGeom prst="rect">
            <a:avLst/>
          </a:prstGeom>
          <a:noFill/>
        </p:spPr>
        <p:txBody>
          <a:bodyPr wrap="none" rtlCol="0">
            <a:spAutoFit/>
          </a:bodyPr>
          <a:lstStyle/>
          <a:p>
            <a:endParaRPr lang="ru-RU" dirty="0"/>
          </a:p>
        </p:txBody>
      </p:sp>
    </p:spTree>
    <p:extLst>
      <p:ext uri="{BB962C8B-B14F-4D97-AF65-F5344CB8AC3E}">
        <p14:creationId xmlns:p14="http://schemas.microsoft.com/office/powerpoint/2010/main" val="1898789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3FADAE68-4E74-4058-B20F-C7782285E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400" y="2323212"/>
            <a:ext cx="3114316" cy="38649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a:extLst>
              <a:ext uri="{FF2B5EF4-FFF2-40B4-BE49-F238E27FC236}">
                <a16:creationId xmlns:a16="http://schemas.microsoft.com/office/drawing/2014/main" id="{AC4A88E0-B73C-4243-9BFC-45F878B1C1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4057" y="1307803"/>
            <a:ext cx="5158328" cy="3997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7D15DE-827C-42FD-985D-C412D586C925}"/>
              </a:ext>
            </a:extLst>
          </p:cNvPr>
          <p:cNvSpPr txBox="1"/>
          <p:nvPr/>
        </p:nvSpPr>
        <p:spPr>
          <a:xfrm>
            <a:off x="333709" y="6214732"/>
            <a:ext cx="3418367" cy="338554"/>
          </a:xfrm>
          <a:prstGeom prst="rect">
            <a:avLst/>
          </a:prstGeom>
          <a:noFill/>
        </p:spPr>
        <p:txBody>
          <a:bodyPr wrap="square" rtlCol="0">
            <a:spAutoFit/>
          </a:bodyPr>
          <a:lstStyle/>
          <a:p>
            <a:r>
              <a:rPr lang="en-US" sz="1600" dirty="0" err="1"/>
              <a:t>Rus'</a:t>
            </a:r>
            <a:r>
              <a:rPr lang="en-US" sz="1600" dirty="0"/>
              <a:t> in the 9th - early 11th centuries</a:t>
            </a:r>
            <a:endParaRPr lang="ru-RU" sz="1600" dirty="0"/>
          </a:p>
        </p:txBody>
      </p:sp>
      <p:sp>
        <p:nvSpPr>
          <p:cNvPr id="7" name="TextBox 6">
            <a:extLst>
              <a:ext uri="{FF2B5EF4-FFF2-40B4-BE49-F238E27FC236}">
                <a16:creationId xmlns:a16="http://schemas.microsoft.com/office/drawing/2014/main" id="{8F13F90F-7A45-4836-870F-9341197B33AF}"/>
              </a:ext>
            </a:extLst>
          </p:cNvPr>
          <p:cNvSpPr txBox="1"/>
          <p:nvPr/>
        </p:nvSpPr>
        <p:spPr>
          <a:xfrm>
            <a:off x="5207681" y="5378304"/>
            <a:ext cx="3418367" cy="338554"/>
          </a:xfrm>
          <a:prstGeom prst="rect">
            <a:avLst/>
          </a:prstGeom>
          <a:noFill/>
        </p:spPr>
        <p:txBody>
          <a:bodyPr wrap="square" rtlCol="0">
            <a:spAutoFit/>
          </a:bodyPr>
          <a:lstStyle/>
          <a:p>
            <a:r>
              <a:rPr lang="en-US" sz="1600" dirty="0"/>
              <a:t>Russia in the 17th century</a:t>
            </a:r>
            <a:endParaRPr lang="ru-RU" sz="1600" dirty="0"/>
          </a:p>
        </p:txBody>
      </p:sp>
      <p:sp>
        <p:nvSpPr>
          <p:cNvPr id="8" name="Пятиугольник 2">
            <a:extLst>
              <a:ext uri="{FF2B5EF4-FFF2-40B4-BE49-F238E27FC236}">
                <a16:creationId xmlns:a16="http://schemas.microsoft.com/office/drawing/2014/main" id="{040946AC-BA2D-4218-BF32-435E3B8DBE54}"/>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a:latin typeface="Calibri" panose="020F0502020204030204" pitchFamily="34" charset="0"/>
                <a:ea typeface="Calibri" panose="020F0502020204030204" pitchFamily="34" charset="0"/>
                <a:cs typeface="Times New Roman" panose="02020603050405020304" pitchFamily="18" charset="0"/>
              </a:rPr>
              <a:t>The special role of the geographical factor </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7F54C05B-3FB6-441A-94D5-8F0A0CB878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2310553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78B30C6E-DE99-4767-88E8-2BDAAA958E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686" y="1057939"/>
            <a:ext cx="3874388" cy="2977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BFC2CB-6FF9-4F47-95C1-7E1987C25590}"/>
              </a:ext>
            </a:extLst>
          </p:cNvPr>
          <p:cNvSpPr txBox="1"/>
          <p:nvPr/>
        </p:nvSpPr>
        <p:spPr>
          <a:xfrm>
            <a:off x="4311278" y="1039091"/>
            <a:ext cx="4106495" cy="584775"/>
          </a:xfrm>
          <a:prstGeom prst="rect">
            <a:avLst/>
          </a:prstGeom>
          <a:noFill/>
        </p:spPr>
        <p:txBody>
          <a:bodyPr wrap="square" rtlCol="0">
            <a:spAutoFit/>
          </a:bodyPr>
          <a:lstStyle/>
          <a:p>
            <a:r>
              <a:rPr lang="en-US" sz="1600" dirty="0"/>
              <a:t>Russian Empire at the beginning of the XX century</a:t>
            </a:r>
            <a:endParaRPr lang="ru-RU" sz="1600" dirty="0"/>
          </a:p>
        </p:txBody>
      </p:sp>
      <p:pic>
        <p:nvPicPr>
          <p:cNvPr id="2052" name="Picture 4" descr="Picture background">
            <a:extLst>
              <a:ext uri="{FF2B5EF4-FFF2-40B4-BE49-F238E27FC236}">
                <a16:creationId xmlns:a16="http://schemas.microsoft.com/office/drawing/2014/main" id="{31BEC1DC-DBB4-44E9-A945-ACDAF6B007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0232" y="3327991"/>
            <a:ext cx="4766734" cy="33640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767BF7-F28D-4265-90FF-DE7C268D1DCD}"/>
              </a:ext>
            </a:extLst>
          </p:cNvPr>
          <p:cNvSpPr txBox="1"/>
          <p:nvPr/>
        </p:nvSpPr>
        <p:spPr>
          <a:xfrm>
            <a:off x="2582532" y="6373091"/>
            <a:ext cx="4106495" cy="338554"/>
          </a:xfrm>
          <a:prstGeom prst="rect">
            <a:avLst/>
          </a:prstGeom>
          <a:noFill/>
        </p:spPr>
        <p:txBody>
          <a:bodyPr wrap="square" rtlCol="0">
            <a:spAutoFit/>
          </a:bodyPr>
          <a:lstStyle/>
          <a:p>
            <a:r>
              <a:rPr lang="en-US" sz="1600" dirty="0"/>
              <a:t>USSR (1977-1991)</a:t>
            </a:r>
            <a:endParaRPr lang="ru-RU" sz="1600" dirty="0"/>
          </a:p>
        </p:txBody>
      </p:sp>
      <p:sp>
        <p:nvSpPr>
          <p:cNvPr id="8" name="Пятиугольник 2">
            <a:extLst>
              <a:ext uri="{FF2B5EF4-FFF2-40B4-BE49-F238E27FC236}">
                <a16:creationId xmlns:a16="http://schemas.microsoft.com/office/drawing/2014/main" id="{519B7F62-D80E-4772-89F5-1B88CF29FD43}"/>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a:latin typeface="Calibri" panose="020F0502020204030204" pitchFamily="34" charset="0"/>
                <a:ea typeface="Calibri" panose="020F0502020204030204" pitchFamily="34" charset="0"/>
                <a:cs typeface="Times New Roman" panose="02020603050405020304" pitchFamily="18" charset="0"/>
              </a:rPr>
              <a:t>The special role of the geographical factor </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37D5C6D6-4EC7-4268-82D3-DB0B875B85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146713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F4043280-6328-4235-8823-6DF20C61DFC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a:latin typeface="Calibri" panose="020F0502020204030204" pitchFamily="34" charset="0"/>
                <a:ea typeface="Calibri" panose="020F0502020204030204" pitchFamily="34" charset="0"/>
                <a:cs typeface="Times New Roman" panose="02020603050405020304" pitchFamily="18" charset="0"/>
              </a:rPr>
              <a:t>The special role of the geographical factor </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DC66C877-FC77-42E8-98E8-76540B7F8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3" name="TextBox 2">
            <a:extLst>
              <a:ext uri="{FF2B5EF4-FFF2-40B4-BE49-F238E27FC236}">
                <a16:creationId xmlns:a16="http://schemas.microsoft.com/office/drawing/2014/main" id="{20F8850A-B0D5-46FF-86CC-44DD710DBD10}"/>
              </a:ext>
            </a:extLst>
          </p:cNvPr>
          <p:cNvSpPr txBox="1"/>
          <p:nvPr/>
        </p:nvSpPr>
        <p:spPr>
          <a:xfrm>
            <a:off x="5293217" y="5027054"/>
            <a:ext cx="184731" cy="369332"/>
          </a:xfrm>
          <a:prstGeom prst="rect">
            <a:avLst/>
          </a:prstGeom>
          <a:noFill/>
        </p:spPr>
        <p:txBody>
          <a:bodyPr wrap="none" rtlCol="0">
            <a:spAutoFit/>
          </a:bodyPr>
          <a:lstStyle/>
          <a:p>
            <a:endParaRPr lang="ru-RU" dirty="0"/>
          </a:p>
        </p:txBody>
      </p:sp>
      <p:pic>
        <p:nvPicPr>
          <p:cNvPr id="6" name="Рисунок 41" descr="Оймяконский район, фото Михаила Местникова, туроператор InYakutia">
            <a:extLst>
              <a:ext uri="{FF2B5EF4-FFF2-40B4-BE49-F238E27FC236}">
                <a16:creationId xmlns:a16="http://schemas.microsoft.com/office/drawing/2014/main" id="{CC256F79-B916-4F76-9929-18F8EDFDE2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95" y="1407459"/>
            <a:ext cx="3483064" cy="237996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45">
            <a:extLst>
              <a:ext uri="{FF2B5EF4-FFF2-40B4-BE49-F238E27FC236}">
                <a16:creationId xmlns:a16="http://schemas.microsoft.com/office/drawing/2014/main" id="{5C1FFFAC-3075-4952-B182-18EECC4F11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8845" y="3139337"/>
            <a:ext cx="3714026" cy="2474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837E7B65-BE7A-46D6-9AD3-C8B477B84B4D}"/>
              </a:ext>
            </a:extLst>
          </p:cNvPr>
          <p:cNvSpPr>
            <a:spLocks noChangeArrowheads="1"/>
          </p:cNvSpPr>
          <p:nvPr/>
        </p:nvSpPr>
        <p:spPr bwMode="auto">
          <a:xfrm>
            <a:off x="321186" y="3945827"/>
            <a:ext cx="392126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22400" algn="l"/>
              </a:tabLst>
              <a:defRPr>
                <a:solidFill>
                  <a:schemeClr val="tx1"/>
                </a:solidFill>
                <a:latin typeface="Arial" panose="020B0604020202020204" pitchFamily="34" charset="0"/>
              </a:defRPr>
            </a:lvl1pPr>
            <a:lvl2pPr eaLnBrk="0" fontAlgn="base" hangingPunct="0">
              <a:spcBef>
                <a:spcPct val="0"/>
              </a:spcBef>
              <a:spcAft>
                <a:spcPct val="0"/>
              </a:spcAft>
              <a:tabLst>
                <a:tab pos="1422400" algn="l"/>
              </a:tabLst>
              <a:defRPr>
                <a:solidFill>
                  <a:schemeClr val="tx1"/>
                </a:solidFill>
                <a:latin typeface="Arial" panose="020B0604020202020204" pitchFamily="34" charset="0"/>
              </a:defRPr>
            </a:lvl2pPr>
            <a:lvl3pPr eaLnBrk="0" fontAlgn="base" hangingPunct="0">
              <a:spcBef>
                <a:spcPct val="0"/>
              </a:spcBef>
              <a:spcAft>
                <a:spcPct val="0"/>
              </a:spcAft>
              <a:tabLst>
                <a:tab pos="1422400" algn="l"/>
              </a:tabLst>
              <a:defRPr>
                <a:solidFill>
                  <a:schemeClr val="tx1"/>
                </a:solidFill>
                <a:latin typeface="Arial" panose="020B0604020202020204" pitchFamily="34" charset="0"/>
              </a:defRPr>
            </a:lvl3pPr>
            <a:lvl4pPr eaLnBrk="0" fontAlgn="base" hangingPunct="0">
              <a:spcBef>
                <a:spcPct val="0"/>
              </a:spcBef>
              <a:spcAft>
                <a:spcPct val="0"/>
              </a:spcAft>
              <a:tabLst>
                <a:tab pos="1422400" algn="l"/>
              </a:tabLst>
              <a:defRPr>
                <a:solidFill>
                  <a:schemeClr val="tx1"/>
                </a:solidFill>
                <a:latin typeface="Arial" panose="020B0604020202020204" pitchFamily="34" charset="0"/>
              </a:defRPr>
            </a:lvl4pPr>
            <a:lvl5pPr eaLnBrk="0" fontAlgn="base" hangingPunct="0">
              <a:spcBef>
                <a:spcPct val="0"/>
              </a:spcBef>
              <a:spcAft>
                <a:spcPct val="0"/>
              </a:spcAft>
              <a:tabLst>
                <a:tab pos="1422400" algn="l"/>
              </a:tabLst>
              <a:defRPr>
                <a:solidFill>
                  <a:schemeClr val="tx1"/>
                </a:solidFill>
                <a:latin typeface="Arial" panose="020B0604020202020204" pitchFamily="34" charset="0"/>
              </a:defRPr>
            </a:lvl5pPr>
            <a:lvl6pPr eaLnBrk="0" fontAlgn="base" hangingPunct="0">
              <a:spcBef>
                <a:spcPct val="0"/>
              </a:spcBef>
              <a:spcAft>
                <a:spcPct val="0"/>
              </a:spcAft>
              <a:tabLst>
                <a:tab pos="1422400" algn="l"/>
              </a:tabLst>
              <a:defRPr>
                <a:solidFill>
                  <a:schemeClr val="tx1"/>
                </a:solidFill>
                <a:latin typeface="Arial" panose="020B0604020202020204" pitchFamily="34" charset="0"/>
              </a:defRPr>
            </a:lvl6pPr>
            <a:lvl7pPr eaLnBrk="0" fontAlgn="base" hangingPunct="0">
              <a:spcBef>
                <a:spcPct val="0"/>
              </a:spcBef>
              <a:spcAft>
                <a:spcPct val="0"/>
              </a:spcAft>
              <a:tabLst>
                <a:tab pos="1422400" algn="l"/>
              </a:tabLst>
              <a:defRPr>
                <a:solidFill>
                  <a:schemeClr val="tx1"/>
                </a:solidFill>
                <a:latin typeface="Arial" panose="020B0604020202020204" pitchFamily="34" charset="0"/>
              </a:defRPr>
            </a:lvl7pPr>
            <a:lvl8pPr eaLnBrk="0" fontAlgn="base" hangingPunct="0">
              <a:spcBef>
                <a:spcPct val="0"/>
              </a:spcBef>
              <a:spcAft>
                <a:spcPct val="0"/>
              </a:spcAft>
              <a:tabLst>
                <a:tab pos="1422400" algn="l"/>
              </a:tabLst>
              <a:defRPr>
                <a:solidFill>
                  <a:schemeClr val="tx1"/>
                </a:solidFill>
                <a:latin typeface="Arial" panose="020B0604020202020204" pitchFamily="34" charset="0"/>
              </a:defRPr>
            </a:lvl8pPr>
            <a:lvl9pPr eaLnBrk="0" fontAlgn="base" hangingPunct="0">
              <a:spcBef>
                <a:spcPct val="0"/>
              </a:spcBef>
              <a:spcAft>
                <a:spcPct val="0"/>
              </a:spcAft>
              <a:tabLst>
                <a:tab pos="1422400" algn="l"/>
              </a:tabLst>
              <a:defRPr>
                <a:solidFill>
                  <a:schemeClr val="tx1"/>
                </a:solidFill>
                <a:latin typeface="Arial" panose="020B0604020202020204" pitchFamily="34" charset="0"/>
              </a:defRPr>
            </a:lvl9pPr>
          </a:lstStyle>
          <a:p>
            <a:pPr marR="0" lvl="0" indent="0" eaLnBrk="1" fontAlgn="base" hangingPunct="1">
              <a:lnSpc>
                <a:spcPct val="100000"/>
              </a:lnSpc>
              <a:spcBef>
                <a:spcPct val="0"/>
              </a:spcBef>
              <a:spcAft>
                <a:spcPct val="0"/>
              </a:spcAft>
              <a:buClrTx/>
              <a:buSzTx/>
              <a:buFontTx/>
              <a:buNone/>
              <a:tabLst>
                <a:tab pos="1422400" algn="l"/>
              </a:tabLst>
            </a:pP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Village of Oymyakon (</a:t>
            </a:r>
            <a:r>
              <a:rPr lang="en-US" altLang="ru-RU" sz="1400" b="1" dirty="0">
                <a:latin typeface="Times New Roman" panose="02020603050405020304" pitchFamily="18" charset="0"/>
                <a:ea typeface="Calibri" panose="020F0502020204030204" pitchFamily="34" charset="0"/>
                <a:cs typeface="Times New Roman" panose="02020603050405020304" pitchFamily="18" charset="0"/>
              </a:rPr>
              <a:t>Yakutia</a:t>
            </a: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400" dirty="0">
              <a:latin typeface="Times New Roman" panose="02020603050405020304" pitchFamily="18" charset="0"/>
              <a:ea typeface="Calibri" panose="020F0502020204030204" pitchFamily="34" charset="0"/>
              <a:cs typeface="Times New Roman" panose="02020603050405020304" pitchFamily="18" charset="0"/>
            </a:endParaRPr>
          </a:p>
          <a:p>
            <a:pPr marR="0" lvl="0" indent="0" eaLnBrk="1" fontAlgn="base" hangingPunct="1">
              <a:lnSpc>
                <a:spcPct val="100000"/>
              </a:lnSpc>
              <a:spcBef>
                <a:spcPct val="0"/>
              </a:spcBef>
              <a:spcAft>
                <a:spcPct val="0"/>
              </a:spcAft>
              <a:buClrTx/>
              <a:buSzTx/>
              <a:buFontTx/>
              <a:buNone/>
              <a:tabLst>
                <a:tab pos="1422400" algn="l"/>
              </a:tabLst>
            </a:pP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the lowest temperature in the Northern Hemisphere </a:t>
            </a:r>
            <a:endParaRPr lang="ru-RU" altLang="ru-RU" sz="1400" dirty="0">
              <a:latin typeface="Times New Roman" panose="02020603050405020304" pitchFamily="18" charset="0"/>
              <a:ea typeface="Calibri" panose="020F0502020204030204" pitchFamily="34" charset="0"/>
              <a:cs typeface="Times New Roman" panose="02020603050405020304" pitchFamily="18" charset="0"/>
            </a:endParaRPr>
          </a:p>
          <a:p>
            <a:pPr marR="0" lvl="0" indent="0" eaLnBrk="1" fontAlgn="base" hangingPunct="1">
              <a:lnSpc>
                <a:spcPct val="100000"/>
              </a:lnSpc>
              <a:spcBef>
                <a:spcPct val="0"/>
              </a:spcBef>
              <a:spcAft>
                <a:spcPct val="0"/>
              </a:spcAft>
              <a:buClrTx/>
              <a:buSzTx/>
              <a:buFontTx/>
              <a:buNone/>
              <a:tabLst>
                <a:tab pos="1422400" algn="l"/>
              </a:tabLst>
            </a:pP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was recorded -70</a:t>
            </a:r>
            <a:r>
              <a:rPr lang="ru-RU" altLang="ru-RU" sz="1400" dirty="0">
                <a:latin typeface="Times New Roman" panose="02020603050405020304" pitchFamily="18" charset="0"/>
                <a:ea typeface="Calibri" panose="020F0502020204030204" pitchFamily="34" charset="0"/>
                <a:cs typeface="Times New Roman" panose="02020603050405020304" pitchFamily="18" charset="0"/>
              </a:rPr>
              <a:t> </a:t>
            </a: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°C</a:t>
            </a:r>
            <a:r>
              <a:rPr lang="ru-RU" altLang="ru-RU" sz="14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1FB23E77-FF13-4C0D-B65C-4B6DEB6949FC}"/>
              </a:ext>
            </a:extLst>
          </p:cNvPr>
          <p:cNvSpPr txBox="1"/>
          <p:nvPr/>
        </p:nvSpPr>
        <p:spPr>
          <a:xfrm>
            <a:off x="5366279" y="5763429"/>
            <a:ext cx="6157290" cy="523220"/>
          </a:xfrm>
          <a:prstGeom prst="rect">
            <a:avLst/>
          </a:prstGeom>
          <a:noFill/>
        </p:spPr>
        <p:txBody>
          <a:bodyPr wrap="square">
            <a:spAutoFit/>
          </a:bodyPr>
          <a:lstStyle/>
          <a:p>
            <a:pPr fontAlgn="base">
              <a:spcBef>
                <a:spcPct val="0"/>
              </a:spcBef>
              <a:spcAft>
                <a:spcPct val="0"/>
              </a:spcAft>
              <a:tabLst>
                <a:tab pos="1422400" algn="l"/>
              </a:tabLst>
            </a:pP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The hottest spot in Russia is in Republic </a:t>
            </a:r>
            <a:endParaRPr lang="ru-RU" altLang="ru-RU" sz="1400" dirty="0">
              <a:latin typeface="Times New Roman" panose="02020603050405020304" pitchFamily="18" charset="0"/>
              <a:ea typeface="Calibri" panose="020F0502020204030204" pitchFamily="34" charset="0"/>
              <a:cs typeface="Times New Roman" panose="02020603050405020304" pitchFamily="18" charset="0"/>
            </a:endParaRPr>
          </a:p>
          <a:p>
            <a:pPr fontAlgn="base">
              <a:spcBef>
                <a:spcPct val="0"/>
              </a:spcBef>
              <a:spcAft>
                <a:spcPct val="0"/>
              </a:spcAft>
              <a:tabLst>
                <a:tab pos="1422400" algn="l"/>
              </a:tabLst>
            </a:pP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of </a:t>
            </a:r>
            <a:r>
              <a:rPr lang="en-US" altLang="ru-RU" sz="1400" b="1" dirty="0">
                <a:latin typeface="Times New Roman" panose="02020603050405020304" pitchFamily="18" charset="0"/>
                <a:ea typeface="Calibri" panose="020F0502020204030204" pitchFamily="34" charset="0"/>
                <a:cs typeface="Times New Roman" panose="02020603050405020304" pitchFamily="18" charset="0"/>
              </a:rPr>
              <a:t>Kalmykia</a:t>
            </a:r>
            <a:r>
              <a:rPr lang="en-US" altLang="ru-RU" sz="1400" dirty="0">
                <a:latin typeface="Times New Roman" panose="02020603050405020304" pitchFamily="18" charset="0"/>
                <a:ea typeface="Calibri" panose="020F0502020204030204" pitchFamily="34" charset="0"/>
                <a:cs typeface="Times New Roman" panose="02020603050405020304" pitchFamily="18" charset="0"/>
              </a:rPr>
              <a:t>: + 70 °C</a:t>
            </a:r>
            <a:endParaRPr lang="ru-RU" alt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6560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F4043280-6328-4235-8823-6DF20C61DFC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a:latin typeface="Calibri" panose="020F0502020204030204" pitchFamily="34" charset="0"/>
                <a:ea typeface="Calibri" panose="020F0502020204030204" pitchFamily="34" charset="0"/>
                <a:cs typeface="Times New Roman" panose="02020603050405020304" pitchFamily="18" charset="0"/>
              </a:rPr>
              <a:t>The multinational character of the Russian people</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DC66C877-FC77-42E8-98E8-76540B7F8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2" name="TextBox 1">
            <a:extLst>
              <a:ext uri="{FF2B5EF4-FFF2-40B4-BE49-F238E27FC236}">
                <a16:creationId xmlns:a16="http://schemas.microsoft.com/office/drawing/2014/main" id="{DA24B768-8442-4582-B467-44AE8AA6A22C}"/>
              </a:ext>
            </a:extLst>
          </p:cNvPr>
          <p:cNvSpPr txBox="1"/>
          <p:nvPr/>
        </p:nvSpPr>
        <p:spPr>
          <a:xfrm>
            <a:off x="749624" y="2304270"/>
            <a:ext cx="7644752" cy="4247317"/>
          </a:xfrm>
          <a:prstGeom prst="rect">
            <a:avLst/>
          </a:prstGeom>
          <a:noFill/>
        </p:spPr>
        <p:txBody>
          <a:bodyPr wrap="square" rtlCol="0">
            <a:spAutoFit/>
          </a:bodyPr>
          <a:lstStyle/>
          <a:p>
            <a:pPr marL="285750" indent="-285750">
              <a:buFont typeface="Arial" panose="020B0604020202020204" pitchFamily="34" charset="0"/>
              <a:buChar char="•"/>
            </a:pPr>
            <a:r>
              <a:rPr lang="en-US" dirty="0"/>
              <a:t>IX-XIX century</a:t>
            </a:r>
            <a:r>
              <a:rPr lang="ru-RU" dirty="0"/>
              <a:t> - </a:t>
            </a:r>
            <a:r>
              <a:rPr lang="en-US" dirty="0"/>
              <a:t>the formation of the Russian nation</a:t>
            </a: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en-US" dirty="0"/>
              <a:t>more than 146 million people</a:t>
            </a: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en-US" dirty="0"/>
              <a:t>the maximum population of Russia was recorded in 1993 – 148 millions </a:t>
            </a: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en-US" dirty="0"/>
              <a:t>from 20 to 40 million compatriots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than 250 million people speak Russian around the world</a:t>
            </a:r>
            <a:endParaRPr lang="ru-RU"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145 ethnic groups and 49 subgroups within them</a:t>
            </a:r>
            <a:r>
              <a:rPr lang="ru-RU" dirty="0"/>
              <a:t> (</a:t>
            </a:r>
            <a:r>
              <a:rPr lang="en-US" dirty="0"/>
              <a:t>Russians</a:t>
            </a:r>
            <a:r>
              <a:rPr lang="ru-RU" dirty="0"/>
              <a:t> 72%</a:t>
            </a:r>
            <a:r>
              <a:rPr lang="en-US" dirty="0"/>
              <a:t>, Tatars</a:t>
            </a:r>
            <a:r>
              <a:rPr lang="ru-RU" dirty="0"/>
              <a:t> 3,2%</a:t>
            </a:r>
            <a:r>
              <a:rPr lang="en-US" dirty="0"/>
              <a:t>, Chechens</a:t>
            </a:r>
            <a:r>
              <a:rPr lang="ru-RU" dirty="0"/>
              <a:t> 1,1%</a:t>
            </a:r>
            <a:r>
              <a:rPr lang="en-US" dirty="0"/>
              <a:t>, Bashkirs</a:t>
            </a:r>
            <a:r>
              <a:rPr lang="ru-RU" dirty="0"/>
              <a:t> 1%</a:t>
            </a:r>
            <a:r>
              <a:rPr lang="en-US" dirty="0"/>
              <a:t>, </a:t>
            </a:r>
            <a:r>
              <a:rPr lang="en-US" dirty="0" err="1"/>
              <a:t>Chuvashes</a:t>
            </a:r>
            <a:r>
              <a:rPr lang="ru-RU" dirty="0"/>
              <a:t> 0,73%; </a:t>
            </a:r>
            <a:r>
              <a:rPr lang="en-US" dirty="0"/>
              <a:t>All-Russian Census 2020</a:t>
            </a:r>
            <a:r>
              <a:rPr lang="ru-RU" dirty="0"/>
              <a:t>)</a:t>
            </a:r>
          </a:p>
          <a:p>
            <a:pPr marL="285750" indent="-285750">
              <a:buFont typeface="Arial" panose="020B0604020202020204" pitchFamily="34" charset="0"/>
              <a:buChar char="•"/>
            </a:pPr>
            <a:endParaRPr lang="ru-RU" dirty="0"/>
          </a:p>
          <a:p>
            <a:endParaRPr lang="ru-RU" dirty="0"/>
          </a:p>
          <a:p>
            <a:endParaRPr lang="ru-RU" dirty="0"/>
          </a:p>
        </p:txBody>
      </p:sp>
    </p:spTree>
    <p:extLst>
      <p:ext uri="{BB962C8B-B14F-4D97-AF65-F5344CB8AC3E}">
        <p14:creationId xmlns:p14="http://schemas.microsoft.com/office/powerpoint/2010/main" val="3769523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F4043280-6328-4235-8823-6DF20C61DFC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5" name="Рисунок 4">
            <a:extLst>
              <a:ext uri="{FF2B5EF4-FFF2-40B4-BE49-F238E27FC236}">
                <a16:creationId xmlns:a16="http://schemas.microsoft.com/office/drawing/2014/main" id="{DC66C877-FC77-42E8-98E8-76540B7F8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2" name="TextBox 1">
            <a:extLst>
              <a:ext uri="{FF2B5EF4-FFF2-40B4-BE49-F238E27FC236}">
                <a16:creationId xmlns:a16="http://schemas.microsoft.com/office/drawing/2014/main" id="{DA24B768-8442-4582-B467-44AE8AA6A22C}"/>
              </a:ext>
            </a:extLst>
          </p:cNvPr>
          <p:cNvSpPr txBox="1"/>
          <p:nvPr/>
        </p:nvSpPr>
        <p:spPr>
          <a:xfrm>
            <a:off x="922986" y="2421228"/>
            <a:ext cx="7644752" cy="923330"/>
          </a:xfrm>
          <a:prstGeom prst="rect">
            <a:avLst/>
          </a:prstGeom>
          <a:noFill/>
        </p:spPr>
        <p:txBody>
          <a:bodyPr wrap="square" rtlCol="0">
            <a:spAutoFit/>
          </a:bodyPr>
          <a:lstStyle/>
          <a:p>
            <a:pPr marL="285750" indent="-285750">
              <a:buFont typeface="Arial" panose="020B0604020202020204" pitchFamily="34" charset="0"/>
              <a:buChar char="•"/>
            </a:pPr>
            <a:endParaRPr lang="ru-RU" dirty="0"/>
          </a:p>
          <a:p>
            <a:endParaRPr lang="ru-RU" dirty="0"/>
          </a:p>
          <a:p>
            <a:endParaRPr lang="ru-RU" dirty="0"/>
          </a:p>
        </p:txBody>
      </p:sp>
      <p:sp>
        <p:nvSpPr>
          <p:cNvPr id="6" name="TextBox 5">
            <a:extLst>
              <a:ext uri="{FF2B5EF4-FFF2-40B4-BE49-F238E27FC236}">
                <a16:creationId xmlns:a16="http://schemas.microsoft.com/office/drawing/2014/main" id="{00656AAB-DDCD-40D7-BF42-54BB1499EA74}"/>
              </a:ext>
            </a:extLst>
          </p:cNvPr>
          <p:cNvSpPr txBox="1"/>
          <p:nvPr/>
        </p:nvSpPr>
        <p:spPr>
          <a:xfrm>
            <a:off x="749624" y="1951672"/>
            <a:ext cx="7644752"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Ideocracy</a:t>
            </a:r>
            <a:r>
              <a:rPr lang="en-US" dirty="0"/>
              <a:t> </a:t>
            </a:r>
            <a:r>
              <a:rPr lang="ru-RU" dirty="0"/>
              <a:t>- </a:t>
            </a:r>
            <a:r>
              <a:rPr lang="en-US" dirty="0"/>
              <a:t>a political regime in which certain ideas or worldviews dominate, or a specific ideology claims to have an all-encompassing influence in society and the state. Ideocracy can be based on both religious and political ideas.</a:t>
            </a: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en-US" b="1" dirty="0"/>
              <a:t>Russian Eurasians </a:t>
            </a:r>
            <a:r>
              <a:rPr lang="en-US" dirty="0"/>
              <a:t>made a great contribution to the development of the concept of ideocracy. </a:t>
            </a:r>
            <a:r>
              <a:rPr lang="en-US" b="1" dirty="0"/>
              <a:t>N.S. </a:t>
            </a:r>
            <a:r>
              <a:rPr lang="en-US" b="1" dirty="0" err="1"/>
              <a:t>Trubetskoy</a:t>
            </a:r>
            <a:r>
              <a:rPr lang="en-US" b="1" dirty="0"/>
              <a:t> </a:t>
            </a:r>
            <a:r>
              <a:rPr lang="en-US" dirty="0"/>
              <a:t>noted that the ideocratic system is built by the ruling class on the basis of the "ruling idea".</a:t>
            </a:r>
            <a:r>
              <a:rPr lang="ru-RU" dirty="0"/>
              <a:t> </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en-US" dirty="0"/>
              <a:t>The dominant idea in the state and the personified power are connected ontologically. </a:t>
            </a:r>
            <a:r>
              <a:rPr lang="en-US" dirty="0" err="1"/>
              <a:t>Trubetskoy</a:t>
            </a:r>
            <a:r>
              <a:rPr lang="en-US" dirty="0"/>
              <a:t> attributed </a:t>
            </a:r>
            <a:r>
              <a:rPr lang="en-US" i="1" dirty="0"/>
              <a:t>autarky, the sacrifice of the elite, state regulation of spiritual life, the organization of a planned economy and non-interference of foreign capital </a:t>
            </a:r>
            <a:r>
              <a:rPr lang="en-US" dirty="0"/>
              <a:t>to ideocratic features.</a:t>
            </a:r>
            <a:endParaRPr lang="ru-RU" dirty="0"/>
          </a:p>
          <a:p>
            <a:endParaRPr lang="ru-RU" dirty="0"/>
          </a:p>
          <a:p>
            <a:endParaRPr lang="ru-RU" dirty="0"/>
          </a:p>
        </p:txBody>
      </p:sp>
    </p:spTree>
    <p:extLst>
      <p:ext uri="{BB962C8B-B14F-4D97-AF65-F5344CB8AC3E}">
        <p14:creationId xmlns:p14="http://schemas.microsoft.com/office/powerpoint/2010/main" val="3757079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F4043280-6328-4235-8823-6DF20C61DFC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5" name="Рисунок 4">
            <a:extLst>
              <a:ext uri="{FF2B5EF4-FFF2-40B4-BE49-F238E27FC236}">
                <a16:creationId xmlns:a16="http://schemas.microsoft.com/office/drawing/2014/main" id="{DC66C877-FC77-42E8-98E8-76540B7F8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2" name="TextBox 1">
            <a:extLst>
              <a:ext uri="{FF2B5EF4-FFF2-40B4-BE49-F238E27FC236}">
                <a16:creationId xmlns:a16="http://schemas.microsoft.com/office/drawing/2014/main" id="{DA24B768-8442-4582-B467-44AE8AA6A22C}"/>
              </a:ext>
            </a:extLst>
          </p:cNvPr>
          <p:cNvSpPr txBox="1"/>
          <p:nvPr/>
        </p:nvSpPr>
        <p:spPr>
          <a:xfrm>
            <a:off x="922986" y="2421228"/>
            <a:ext cx="7644752" cy="923330"/>
          </a:xfrm>
          <a:prstGeom prst="rect">
            <a:avLst/>
          </a:prstGeom>
          <a:noFill/>
        </p:spPr>
        <p:txBody>
          <a:bodyPr wrap="square" rtlCol="0">
            <a:spAutoFit/>
          </a:bodyPr>
          <a:lstStyle/>
          <a:p>
            <a:pPr marL="285750" indent="-285750">
              <a:buFont typeface="Arial" panose="020B0604020202020204" pitchFamily="34" charset="0"/>
              <a:buChar char="•"/>
            </a:pPr>
            <a:endParaRPr lang="ru-RU" dirty="0"/>
          </a:p>
          <a:p>
            <a:endParaRPr lang="ru-RU" dirty="0"/>
          </a:p>
          <a:p>
            <a:endParaRPr lang="ru-RU" dirty="0"/>
          </a:p>
        </p:txBody>
      </p:sp>
      <p:pic>
        <p:nvPicPr>
          <p:cNvPr id="46" name="Рисунок 45">
            <a:extLst>
              <a:ext uri="{FF2B5EF4-FFF2-40B4-BE49-F238E27FC236}">
                <a16:creationId xmlns:a16="http://schemas.microsoft.com/office/drawing/2014/main" id="{768BC6F0-B39D-401E-8894-43F32E316979}"/>
              </a:ext>
            </a:extLst>
          </p:cNvPr>
          <p:cNvPicPr>
            <a:picLocks noChangeAspect="1"/>
          </p:cNvPicPr>
          <p:nvPr/>
        </p:nvPicPr>
        <p:blipFill>
          <a:blip r:embed="rId3"/>
          <a:stretch>
            <a:fillRect/>
          </a:stretch>
        </p:blipFill>
        <p:spPr>
          <a:xfrm>
            <a:off x="478465" y="1581605"/>
            <a:ext cx="8022265" cy="4579710"/>
          </a:xfrm>
          <a:prstGeom prst="rect">
            <a:avLst/>
          </a:prstGeom>
        </p:spPr>
      </p:pic>
    </p:spTree>
    <p:extLst>
      <p:ext uri="{BB962C8B-B14F-4D97-AF65-F5344CB8AC3E}">
        <p14:creationId xmlns:p14="http://schemas.microsoft.com/office/powerpoint/2010/main" val="1142126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C73A9776-E625-43BC-BB2A-30EB972BF324}"/>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5" name="Рисунок 4">
            <a:extLst>
              <a:ext uri="{FF2B5EF4-FFF2-40B4-BE49-F238E27FC236}">
                <a16:creationId xmlns:a16="http://schemas.microsoft.com/office/drawing/2014/main" id="{E686A298-8A8F-4734-9899-070F2A90E2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6" name="Объект 2">
            <a:extLst>
              <a:ext uri="{FF2B5EF4-FFF2-40B4-BE49-F238E27FC236}">
                <a16:creationId xmlns:a16="http://schemas.microsoft.com/office/drawing/2014/main" id="{7EE1C811-35B5-4DD9-B4FD-9D76FC3A4D75}"/>
              </a:ext>
            </a:extLst>
          </p:cNvPr>
          <p:cNvSpPr txBox="1">
            <a:spLocks/>
          </p:cNvSpPr>
          <p:nvPr/>
        </p:nvSpPr>
        <p:spPr>
          <a:xfrm>
            <a:off x="279121" y="2493338"/>
            <a:ext cx="4457684"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Article 13</a:t>
            </a:r>
            <a:r>
              <a:rPr lang="ru-RU" b="1" dirty="0"/>
              <a:t> </a:t>
            </a:r>
            <a:r>
              <a:rPr lang="en-US" dirty="0"/>
              <a:t>of Russian Constitution.</a:t>
            </a:r>
          </a:p>
          <a:p>
            <a:r>
              <a:rPr lang="en-US" b="1" dirty="0"/>
              <a:t>1. Ideological diversity </a:t>
            </a:r>
            <a:r>
              <a:rPr lang="en-US" dirty="0"/>
              <a:t>is recognized in the Russian Federation.</a:t>
            </a:r>
          </a:p>
          <a:p>
            <a:r>
              <a:rPr lang="en-US" b="1" dirty="0"/>
              <a:t>2. No ideology can be established as state or mandatory.</a:t>
            </a:r>
          </a:p>
          <a:p>
            <a:r>
              <a:rPr lang="en-US" b="1" dirty="0"/>
              <a:t>3. Political diversity and multiparty system </a:t>
            </a:r>
            <a:r>
              <a:rPr lang="en-US" dirty="0"/>
              <a:t>are recognized in the Russian Federation.</a:t>
            </a:r>
            <a:endParaRPr lang="ru-RU" dirty="0"/>
          </a:p>
        </p:txBody>
      </p:sp>
      <p:pic>
        <p:nvPicPr>
          <p:cNvPr id="7" name="Picture 2" descr="https://api.rbsmi.ru/attachments/c7fbde566d7402f5859b5f2e1d04ebce7f8e5136/store/crop/0/0/1671/979/1671/979/0/f1e3c3323bb7c69ba2ad162a5d2d78e79a198a4afc92e9dd88e814ef7722/8b584a18494800446a9b2086a592b4f9.jpg">
            <a:extLst>
              <a:ext uri="{FF2B5EF4-FFF2-40B4-BE49-F238E27FC236}">
                <a16:creationId xmlns:a16="http://schemas.microsoft.com/office/drawing/2014/main" id="{670DE492-DA9A-46EA-BAB2-27B4D11E4A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806" y="1658679"/>
            <a:ext cx="3502793" cy="2052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B8E8CE8-33A0-4A25-966F-F91D55AD2F93}"/>
              </a:ext>
            </a:extLst>
          </p:cNvPr>
          <p:cNvSpPr txBox="1"/>
          <p:nvPr/>
        </p:nvSpPr>
        <p:spPr>
          <a:xfrm>
            <a:off x="534900" y="1531089"/>
            <a:ext cx="7036124" cy="480131"/>
          </a:xfrm>
          <a:prstGeom prst="rect">
            <a:avLst/>
          </a:prstGeom>
          <a:noFill/>
        </p:spPr>
        <p:txBody>
          <a:bodyPr wrap="square" rtlCol="0">
            <a:spAutoFit/>
          </a:bodyPr>
          <a:lstStyle/>
          <a:p>
            <a:pPr>
              <a:lnSpc>
                <a:spcPct val="90000"/>
              </a:lnSpc>
              <a:spcBef>
                <a:spcPts val="1000"/>
              </a:spcBef>
            </a:pPr>
            <a:r>
              <a:rPr lang="en-US" sz="2800" dirty="0"/>
              <a:t>Limits about official ideology</a:t>
            </a:r>
            <a:endParaRPr lang="ru-RU" sz="2800" dirty="0"/>
          </a:p>
        </p:txBody>
      </p:sp>
    </p:spTree>
    <p:extLst>
      <p:ext uri="{BB962C8B-B14F-4D97-AF65-F5344CB8AC3E}">
        <p14:creationId xmlns:p14="http://schemas.microsoft.com/office/powerpoint/2010/main" val="2783669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E05FCCDC-AE9C-47C9-88D6-481D3B8E0FA2}"/>
              </a:ext>
            </a:extLst>
          </p:cNvPr>
          <p:cNvPicPr>
            <a:picLocks noChangeAspect="1"/>
          </p:cNvPicPr>
          <p:nvPr/>
        </p:nvPicPr>
        <p:blipFill>
          <a:blip r:embed="rId2"/>
          <a:stretch>
            <a:fillRect/>
          </a:stretch>
        </p:blipFill>
        <p:spPr>
          <a:xfrm>
            <a:off x="531628" y="1181488"/>
            <a:ext cx="8198412" cy="4495023"/>
          </a:xfrm>
          <a:prstGeom prst="rect">
            <a:avLst/>
          </a:prstGeom>
        </p:spPr>
      </p:pic>
      <p:sp>
        <p:nvSpPr>
          <p:cNvPr id="10" name="Пятиугольник 2">
            <a:extLst>
              <a:ext uri="{FF2B5EF4-FFF2-40B4-BE49-F238E27FC236}">
                <a16:creationId xmlns:a16="http://schemas.microsoft.com/office/drawing/2014/main" id="{8604B1FE-D1B7-4FE6-A7B5-440763CD8D4C}"/>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11" name="Рисунок 10">
            <a:extLst>
              <a:ext uri="{FF2B5EF4-FFF2-40B4-BE49-F238E27FC236}">
                <a16:creationId xmlns:a16="http://schemas.microsoft.com/office/drawing/2014/main" id="{60533DCF-DEE3-48BB-88F5-714F8A8D1E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099245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7">
            <a:extLst>
              <a:ext uri="{FF2B5EF4-FFF2-40B4-BE49-F238E27FC236}">
                <a16:creationId xmlns:a16="http://schemas.microsoft.com/office/drawing/2014/main" id="{1219FE0C-BC01-449C-BF57-6FCA04E09CC7}"/>
              </a:ext>
            </a:extLst>
          </p:cNvPr>
          <p:cNvGraphicFramePr>
            <a:graphicFrameLocks noGrp="1"/>
          </p:cNvGraphicFramePr>
          <p:nvPr>
            <p:extLst>
              <p:ext uri="{D42A27DB-BD31-4B8C-83A1-F6EECF244321}">
                <p14:modId xmlns:p14="http://schemas.microsoft.com/office/powerpoint/2010/main" val="4006895057"/>
              </p:ext>
            </p:extLst>
          </p:nvPr>
        </p:nvGraphicFramePr>
        <p:xfrm>
          <a:off x="1524000" y="3167589"/>
          <a:ext cx="6096000" cy="2045970"/>
        </p:xfrm>
        <a:graphic>
          <a:graphicData uri="http://schemas.openxmlformats.org/drawingml/2006/table">
            <a:tbl>
              <a:tblPr firstRow="1" bandRow="1">
                <a:tableStyleId>{5C22544A-7EE6-4342-B048-85BDC9FD1C3A}</a:tableStyleId>
              </a:tblPr>
              <a:tblGrid>
                <a:gridCol w="1322294">
                  <a:extLst>
                    <a:ext uri="{9D8B030D-6E8A-4147-A177-3AD203B41FA5}">
                      <a16:colId xmlns:a16="http://schemas.microsoft.com/office/drawing/2014/main" val="712005457"/>
                    </a:ext>
                  </a:extLst>
                </a:gridCol>
                <a:gridCol w="4773706">
                  <a:extLst>
                    <a:ext uri="{9D8B030D-6E8A-4147-A177-3AD203B41FA5}">
                      <a16:colId xmlns:a16="http://schemas.microsoft.com/office/drawing/2014/main" val="1912845938"/>
                    </a:ext>
                  </a:extLst>
                </a:gridCol>
              </a:tblGrid>
              <a:tr h="278130">
                <a:tc>
                  <a:txBody>
                    <a:bodyPr/>
                    <a:lstStyle/>
                    <a:p>
                      <a:r>
                        <a:rPr lang="en-US" sz="1000"/>
                        <a:t>Concepts</a:t>
                      </a:r>
                      <a:endParaRPr lang="ru-RU" sz="1000" dirty="0"/>
                    </a:p>
                  </a:txBody>
                  <a:tcPr marL="68580" marR="68580" marT="34290" marB="34290"/>
                </a:tc>
                <a:tc>
                  <a:txBody>
                    <a:bodyPr/>
                    <a:lstStyle/>
                    <a:p>
                      <a:r>
                        <a:rPr lang="en-US" sz="1000"/>
                        <a:t>Ideas</a:t>
                      </a:r>
                      <a:endParaRPr lang="ru-RU" sz="1000" dirty="0"/>
                    </a:p>
                  </a:txBody>
                  <a:tcPr marL="68580" marR="68580" marT="34290" marB="34290"/>
                </a:tc>
                <a:extLst>
                  <a:ext uri="{0D108BD9-81ED-4DB2-BD59-A6C34878D82A}">
                    <a16:rowId xmlns:a16="http://schemas.microsoft.com/office/drawing/2014/main" val="3487485642"/>
                  </a:ext>
                </a:extLst>
              </a:tr>
              <a:tr h="278130">
                <a:tc>
                  <a:txBody>
                    <a:bodyPr/>
                    <a:lstStyle/>
                    <a:p>
                      <a:r>
                        <a:rPr lang="en-US" sz="1000" dirty="0"/>
                        <a:t>Human</a:t>
                      </a:r>
                      <a:endParaRPr lang="ru-RU" sz="1000" dirty="0"/>
                    </a:p>
                  </a:txBody>
                  <a:tcPr marL="68580" marR="68580" marT="34290" marB="34290"/>
                </a:tc>
                <a:tc>
                  <a:txBody>
                    <a:bodyPr/>
                    <a:lstStyle/>
                    <a:p>
                      <a:r>
                        <a:rPr lang="en-US" sz="1000" dirty="0"/>
                        <a:t>new man (ideological oriented</a:t>
                      </a:r>
                      <a:r>
                        <a:rPr lang="ru-RU" sz="1000" dirty="0"/>
                        <a:t>, </a:t>
                      </a:r>
                      <a:r>
                        <a:rPr lang="en-US" sz="1000" dirty="0"/>
                        <a:t>physically developed</a:t>
                      </a:r>
                      <a:r>
                        <a:rPr lang="ru-RU" sz="1000" dirty="0"/>
                        <a:t>; </a:t>
                      </a:r>
                      <a:r>
                        <a:rPr lang="en-US" sz="1000" dirty="0"/>
                        <a:t>standardized)</a:t>
                      </a:r>
                      <a:endParaRPr lang="ru-RU" sz="1000" dirty="0"/>
                    </a:p>
                  </a:txBody>
                  <a:tcPr marL="68580" marR="68580" marT="34290" marB="34290"/>
                </a:tc>
                <a:extLst>
                  <a:ext uri="{0D108BD9-81ED-4DB2-BD59-A6C34878D82A}">
                    <a16:rowId xmlns:a16="http://schemas.microsoft.com/office/drawing/2014/main" val="1408188343"/>
                  </a:ext>
                </a:extLst>
              </a:tr>
              <a:tr h="278130">
                <a:tc>
                  <a:txBody>
                    <a:bodyPr/>
                    <a:lstStyle/>
                    <a:p>
                      <a:r>
                        <a:rPr lang="en-US" sz="1000"/>
                        <a:t>Society</a:t>
                      </a:r>
                      <a:endParaRPr lang="ru-RU" sz="1000" dirty="0"/>
                    </a:p>
                  </a:txBody>
                  <a:tcPr marL="68580" marR="68580" marT="34290" marB="34290"/>
                </a:tc>
                <a:tc>
                  <a:txBody>
                    <a:bodyPr/>
                    <a:lstStyle/>
                    <a:p>
                      <a:r>
                        <a:rPr lang="en-US" sz="1000"/>
                        <a:t>class theory</a:t>
                      </a:r>
                      <a:r>
                        <a:rPr lang="ru-RU" sz="1000"/>
                        <a:t>, </a:t>
                      </a:r>
                      <a:r>
                        <a:rPr lang="en-US" sz="1000"/>
                        <a:t>denial of traditional social institutions</a:t>
                      </a:r>
                      <a:endParaRPr lang="ru-RU" sz="1000" dirty="0"/>
                    </a:p>
                  </a:txBody>
                  <a:tcPr marL="68580" marR="68580" marT="34290" marB="34290"/>
                </a:tc>
                <a:extLst>
                  <a:ext uri="{0D108BD9-81ED-4DB2-BD59-A6C34878D82A}">
                    <a16:rowId xmlns:a16="http://schemas.microsoft.com/office/drawing/2014/main" val="60955525"/>
                  </a:ext>
                </a:extLst>
              </a:tr>
              <a:tr h="278130">
                <a:tc>
                  <a:txBody>
                    <a:bodyPr/>
                    <a:lstStyle/>
                    <a:p>
                      <a:r>
                        <a:rPr lang="en-US" sz="1000"/>
                        <a:t>State</a:t>
                      </a:r>
                      <a:endParaRPr lang="ru-RU" sz="1000" dirty="0"/>
                    </a:p>
                  </a:txBody>
                  <a:tcPr marL="68580" marR="68580" marT="34290" marB="34290"/>
                </a:tc>
                <a:tc>
                  <a:txBody>
                    <a:bodyPr/>
                    <a:lstStyle/>
                    <a:p>
                      <a:r>
                        <a:rPr lang="en-US" sz="1000"/>
                        <a:t>the history of states is a history of violence against people</a:t>
                      </a:r>
                      <a:endParaRPr lang="ru-RU" sz="1000" dirty="0"/>
                    </a:p>
                  </a:txBody>
                  <a:tcPr marL="68580" marR="68580" marT="34290" marB="34290"/>
                </a:tc>
                <a:extLst>
                  <a:ext uri="{0D108BD9-81ED-4DB2-BD59-A6C34878D82A}">
                    <a16:rowId xmlns:a16="http://schemas.microsoft.com/office/drawing/2014/main" val="1621285877"/>
                  </a:ext>
                </a:extLst>
              </a:tr>
              <a:tr h="278130">
                <a:tc>
                  <a:txBody>
                    <a:bodyPr/>
                    <a:lstStyle/>
                    <a:p>
                      <a:r>
                        <a:rPr lang="en-US" sz="1000" dirty="0"/>
                        <a:t>Political system</a:t>
                      </a:r>
                      <a:endParaRPr lang="ru-RU" sz="1000" dirty="0"/>
                    </a:p>
                  </a:txBody>
                  <a:tcPr marL="68580" marR="68580" marT="34290" marB="34290"/>
                </a:tc>
                <a:tc>
                  <a:txBody>
                    <a:bodyPr/>
                    <a:lstStyle/>
                    <a:p>
                      <a:r>
                        <a:rPr lang="en-US" sz="1000"/>
                        <a:t>the socialist state is a transitional phase to communism (without states)</a:t>
                      </a:r>
                      <a:endParaRPr lang="ru-RU" sz="1000" dirty="0"/>
                    </a:p>
                  </a:txBody>
                  <a:tcPr marL="68580" marR="68580" marT="34290" marB="34290"/>
                </a:tc>
                <a:extLst>
                  <a:ext uri="{0D108BD9-81ED-4DB2-BD59-A6C34878D82A}">
                    <a16:rowId xmlns:a16="http://schemas.microsoft.com/office/drawing/2014/main" val="2521999619"/>
                  </a:ext>
                </a:extLst>
              </a:tr>
              <a:tr h="278130">
                <a:tc>
                  <a:txBody>
                    <a:bodyPr/>
                    <a:lstStyle/>
                    <a:p>
                      <a:r>
                        <a:rPr lang="en-US" sz="1000" b="1"/>
                        <a:t>Economy</a:t>
                      </a:r>
                      <a:endParaRPr lang="ru-RU" sz="1000" b="1" dirty="0"/>
                    </a:p>
                  </a:txBody>
                  <a:tcPr marL="68580" marR="68580" marT="34290" marB="34290"/>
                </a:tc>
                <a:tc>
                  <a:txBody>
                    <a:bodyPr/>
                    <a:lstStyle/>
                    <a:p>
                      <a:r>
                        <a:rPr lang="en-US" sz="1000"/>
                        <a:t>no man-to-man violence, no classes &lt;- planning economy</a:t>
                      </a:r>
                      <a:endParaRPr lang="ru-RU" sz="1000" dirty="0"/>
                    </a:p>
                  </a:txBody>
                  <a:tcPr marL="68580" marR="68580" marT="34290" marB="34290"/>
                </a:tc>
                <a:extLst>
                  <a:ext uri="{0D108BD9-81ED-4DB2-BD59-A6C34878D82A}">
                    <a16:rowId xmlns:a16="http://schemas.microsoft.com/office/drawing/2014/main" val="1430075338"/>
                  </a:ext>
                </a:extLst>
              </a:tr>
              <a:tr h="377190">
                <a:tc>
                  <a:txBody>
                    <a:bodyPr/>
                    <a:lstStyle/>
                    <a:p>
                      <a:r>
                        <a:rPr lang="en-US" sz="1000"/>
                        <a:t>International relations</a:t>
                      </a:r>
                      <a:endParaRPr lang="ru-RU" sz="1000" dirty="0"/>
                    </a:p>
                  </a:txBody>
                  <a:tcPr marL="68580" marR="68580" marT="34290" marB="34290"/>
                </a:tc>
                <a:tc>
                  <a:txBody>
                    <a:bodyPr/>
                    <a:lstStyle/>
                    <a:p>
                      <a:r>
                        <a:rPr lang="en-US" sz="1000" dirty="0"/>
                        <a:t>world revolution (before 194</a:t>
                      </a:r>
                      <a:r>
                        <a:rPr lang="ru-RU" sz="1000" dirty="0"/>
                        <a:t>3</a:t>
                      </a:r>
                      <a:r>
                        <a:rPr lang="en-US" sz="1000" dirty="0"/>
                        <a:t>)</a:t>
                      </a:r>
                      <a:r>
                        <a:rPr lang="ru-RU" sz="1000" dirty="0"/>
                        <a:t>, </a:t>
                      </a:r>
                      <a:r>
                        <a:rPr lang="en-US" sz="1000" dirty="0"/>
                        <a:t>Socialist block**</a:t>
                      </a:r>
                      <a:r>
                        <a:rPr lang="ru-RU" sz="1000" dirty="0"/>
                        <a:t> (1947-1991), </a:t>
                      </a:r>
                      <a:r>
                        <a:rPr lang="en-US" sz="1000" dirty="0"/>
                        <a:t>Perestroika </a:t>
                      </a:r>
                      <a:r>
                        <a:rPr lang="ru-RU" sz="1000" dirty="0"/>
                        <a:t>– </a:t>
                      </a:r>
                      <a:r>
                        <a:rPr lang="en-US" sz="1000" dirty="0"/>
                        <a:t>new thinking (1985)</a:t>
                      </a:r>
                      <a:endParaRPr lang="ru-RU" sz="1000" dirty="0"/>
                    </a:p>
                  </a:txBody>
                  <a:tcPr marL="68580" marR="68580" marT="34290" marB="34290"/>
                </a:tc>
                <a:extLst>
                  <a:ext uri="{0D108BD9-81ED-4DB2-BD59-A6C34878D82A}">
                    <a16:rowId xmlns:a16="http://schemas.microsoft.com/office/drawing/2014/main" val="2855450226"/>
                  </a:ext>
                </a:extLst>
              </a:tr>
            </a:tbl>
          </a:graphicData>
        </a:graphic>
      </p:graphicFrame>
      <p:sp>
        <p:nvSpPr>
          <p:cNvPr id="8" name="TextBox 7">
            <a:extLst>
              <a:ext uri="{FF2B5EF4-FFF2-40B4-BE49-F238E27FC236}">
                <a16:creationId xmlns:a16="http://schemas.microsoft.com/office/drawing/2014/main" id="{11059D52-AEC4-4BB7-98B6-28531EBBCB81}"/>
              </a:ext>
            </a:extLst>
          </p:cNvPr>
          <p:cNvSpPr txBox="1"/>
          <p:nvPr/>
        </p:nvSpPr>
        <p:spPr>
          <a:xfrm>
            <a:off x="1524000" y="2152650"/>
            <a:ext cx="6373906" cy="507831"/>
          </a:xfrm>
          <a:prstGeom prst="rect">
            <a:avLst/>
          </a:prstGeom>
          <a:noFill/>
        </p:spPr>
        <p:txBody>
          <a:bodyPr wrap="square" rtlCol="0">
            <a:spAutoFit/>
          </a:bodyPr>
          <a:lstStyle/>
          <a:p>
            <a:r>
              <a:rPr lang="en-US" sz="1350" b="1" dirty="0"/>
              <a:t>Key terms</a:t>
            </a:r>
            <a:r>
              <a:rPr lang="ru-RU" sz="1350" b="1" dirty="0"/>
              <a:t>: </a:t>
            </a:r>
            <a:r>
              <a:rPr lang="en-US" sz="1350" dirty="0"/>
              <a:t>formations</a:t>
            </a:r>
            <a:r>
              <a:rPr lang="ru-RU" sz="1350" dirty="0"/>
              <a:t> </a:t>
            </a:r>
            <a:r>
              <a:rPr lang="en-US" sz="1350" dirty="0"/>
              <a:t>(socio-economic formation)</a:t>
            </a:r>
            <a:r>
              <a:rPr lang="ru-RU" sz="1350" dirty="0"/>
              <a:t>, </a:t>
            </a:r>
            <a:r>
              <a:rPr lang="en-US" sz="1350" dirty="0"/>
              <a:t>class theory</a:t>
            </a:r>
            <a:r>
              <a:rPr lang="ru-RU" sz="1350" dirty="0"/>
              <a:t>, </a:t>
            </a:r>
            <a:r>
              <a:rPr lang="en-US" sz="1350" dirty="0"/>
              <a:t>linear development</a:t>
            </a:r>
            <a:r>
              <a:rPr lang="ru-RU" sz="1350" dirty="0"/>
              <a:t>, </a:t>
            </a:r>
            <a:r>
              <a:rPr lang="en-US" sz="1350" dirty="0"/>
              <a:t>communism</a:t>
            </a:r>
            <a:endParaRPr lang="ru-RU" sz="1350" dirty="0"/>
          </a:p>
        </p:txBody>
      </p:sp>
      <p:sp>
        <p:nvSpPr>
          <p:cNvPr id="12" name="Пятиугольник 2">
            <a:extLst>
              <a:ext uri="{FF2B5EF4-FFF2-40B4-BE49-F238E27FC236}">
                <a16:creationId xmlns:a16="http://schemas.microsoft.com/office/drawing/2014/main" id="{99323397-99F5-47C3-944C-AAC6AC0372CD}"/>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sz="1600" b="1" dirty="0"/>
              <a:t>Formational approach</a:t>
            </a:r>
            <a:endParaRPr lang="ru-RU" sz="1600" b="1" dirty="0"/>
          </a:p>
          <a:p>
            <a:pPr algn="ctr"/>
            <a:endParaRPr lang="ru-RU" dirty="0"/>
          </a:p>
        </p:txBody>
      </p:sp>
      <p:pic>
        <p:nvPicPr>
          <p:cNvPr id="14" name="Рисунок 13">
            <a:extLst>
              <a:ext uri="{FF2B5EF4-FFF2-40B4-BE49-F238E27FC236}">
                <a16:creationId xmlns:a16="http://schemas.microsoft.com/office/drawing/2014/main" id="{9E6EE438-2E73-456D-89FB-9A51010E86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470269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316B7A4-3253-4CA4-9F81-5D0514D8050C}"/>
              </a:ext>
            </a:extLst>
          </p:cNvPr>
          <p:cNvPicPr>
            <a:picLocks noChangeAspect="1"/>
          </p:cNvPicPr>
          <p:nvPr/>
        </p:nvPicPr>
        <p:blipFill>
          <a:blip r:embed="rId2"/>
          <a:stretch>
            <a:fillRect/>
          </a:stretch>
        </p:blipFill>
        <p:spPr>
          <a:xfrm>
            <a:off x="972879" y="1423300"/>
            <a:ext cx="7543800" cy="5064404"/>
          </a:xfrm>
          <a:prstGeom prst="rect">
            <a:avLst/>
          </a:prstGeom>
        </p:spPr>
      </p:pic>
      <p:sp>
        <p:nvSpPr>
          <p:cNvPr id="7" name="Пятиугольник 2">
            <a:extLst>
              <a:ext uri="{FF2B5EF4-FFF2-40B4-BE49-F238E27FC236}">
                <a16:creationId xmlns:a16="http://schemas.microsoft.com/office/drawing/2014/main" id="{460C5FDA-B238-46F8-92D1-F85500DF6BF3}"/>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8" name="Рисунок 7">
            <a:extLst>
              <a:ext uri="{FF2B5EF4-FFF2-40B4-BE49-F238E27FC236}">
                <a16:creationId xmlns:a16="http://schemas.microsoft.com/office/drawing/2014/main" id="{A2647C0D-D005-453F-8E69-4EEFED0176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1335459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EE4C0B1-705D-4C06-9FA7-2CFC3B5E7782}"/>
              </a:ext>
            </a:extLst>
          </p:cNvPr>
          <p:cNvSpPr>
            <a:spLocks noGrp="1"/>
          </p:cNvSpPr>
          <p:nvPr>
            <p:ph type="title" idx="4294967295"/>
          </p:nvPr>
        </p:nvSpPr>
        <p:spPr>
          <a:xfrm>
            <a:off x="935664" y="1642730"/>
            <a:ext cx="6951035" cy="1389460"/>
          </a:xfrm>
        </p:spPr>
        <p:txBody>
          <a:bodyPr>
            <a:noAutofit/>
          </a:bodyPr>
          <a:lstStyle/>
          <a:p>
            <a:r>
              <a:rPr lang="en-US" sz="2400" b="1" dirty="0"/>
              <a:t>The Executive Order On Approving the Fundamentals of State Policy for the Preservation and Strengthening of Traditional Russian Spiritual and Moral Values</a:t>
            </a:r>
            <a:r>
              <a:rPr lang="ru-RU" sz="2400" b="1" dirty="0"/>
              <a:t> (№ 809, 2022)</a:t>
            </a:r>
          </a:p>
        </p:txBody>
      </p:sp>
      <p:sp>
        <p:nvSpPr>
          <p:cNvPr id="7" name="Объект 6">
            <a:extLst>
              <a:ext uri="{FF2B5EF4-FFF2-40B4-BE49-F238E27FC236}">
                <a16:creationId xmlns:a16="http://schemas.microsoft.com/office/drawing/2014/main" id="{9E9EFD06-F154-4C00-AC08-A539E5967B8E}"/>
              </a:ext>
            </a:extLst>
          </p:cNvPr>
          <p:cNvSpPr>
            <a:spLocks noGrp="1"/>
          </p:cNvSpPr>
          <p:nvPr>
            <p:ph idx="4294967295"/>
          </p:nvPr>
        </p:nvSpPr>
        <p:spPr>
          <a:xfrm>
            <a:off x="978194" y="3263198"/>
            <a:ext cx="6951035" cy="3263504"/>
          </a:xfrm>
        </p:spPr>
        <p:txBody>
          <a:bodyPr/>
          <a:lstStyle/>
          <a:p>
            <a:r>
              <a:rPr lang="en-US" u="sng" dirty="0"/>
              <a:t>Protection of traditional Russian spiritual and moral values, culture and historical memory</a:t>
            </a:r>
            <a:r>
              <a:rPr lang="ru-RU" u="sng" dirty="0"/>
              <a:t> </a:t>
            </a:r>
            <a:r>
              <a:rPr lang="ru-RU" dirty="0"/>
              <a:t>- </a:t>
            </a:r>
            <a:r>
              <a:rPr lang="en-US" b="1" dirty="0"/>
              <a:t>strategic national priority</a:t>
            </a:r>
            <a:r>
              <a:rPr lang="ru-RU" dirty="0"/>
              <a:t>. </a:t>
            </a:r>
          </a:p>
          <a:p>
            <a:r>
              <a:rPr lang="en-US" dirty="0"/>
              <a:t>It gives a definition and kinds of traditional values</a:t>
            </a:r>
            <a:r>
              <a:rPr lang="ru-RU" dirty="0"/>
              <a:t>, </a:t>
            </a:r>
            <a:r>
              <a:rPr lang="en-US" dirty="0"/>
              <a:t>speaks about state policy in this area</a:t>
            </a:r>
            <a:r>
              <a:rPr lang="ru-RU" dirty="0"/>
              <a:t>, </a:t>
            </a:r>
            <a:r>
              <a:rPr lang="en-US" dirty="0"/>
              <a:t>risks regarded to traditional culture.</a:t>
            </a:r>
          </a:p>
          <a:p>
            <a:endParaRPr lang="ru-RU" dirty="0"/>
          </a:p>
          <a:p>
            <a:endParaRPr lang="ru-RU" dirty="0"/>
          </a:p>
          <a:p>
            <a:endParaRPr lang="ru-RU" dirty="0"/>
          </a:p>
        </p:txBody>
      </p:sp>
      <p:pic>
        <p:nvPicPr>
          <p:cNvPr id="1028" name="Picture 4" descr="http://qrcoder.ru/code/?https%3A%2F%2Fwww.garant.ru%2Fproducts%2Fipo%2Fprime%2Fdoc%2F405579061%2F&amp;4&amp;0">
            <a:extLst>
              <a:ext uri="{FF2B5EF4-FFF2-40B4-BE49-F238E27FC236}">
                <a16:creationId xmlns:a16="http://schemas.microsoft.com/office/drawing/2014/main" id="{02D78B11-2EB3-4CB8-AC45-E785B5805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459" y="5139763"/>
            <a:ext cx="1438334" cy="1438334"/>
          </a:xfrm>
          <a:prstGeom prst="rect">
            <a:avLst/>
          </a:prstGeom>
          <a:noFill/>
          <a:extLst>
            <a:ext uri="{909E8E84-426E-40DD-AFC4-6F175D3DCCD1}">
              <a14:hiddenFill xmlns:a14="http://schemas.microsoft.com/office/drawing/2010/main">
                <a:solidFill>
                  <a:srgbClr val="FFFFFF"/>
                </a:solidFill>
              </a14:hiddenFill>
            </a:ext>
          </a:extLst>
        </p:spPr>
      </p:pic>
      <p:sp>
        <p:nvSpPr>
          <p:cNvPr id="9" name="Пятиугольник 2">
            <a:extLst>
              <a:ext uri="{FF2B5EF4-FFF2-40B4-BE49-F238E27FC236}">
                <a16:creationId xmlns:a16="http://schemas.microsoft.com/office/drawing/2014/main" id="{4C9C6D16-7F3B-4404-91FB-7C184B0A62DD}"/>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10" name="Рисунок 9">
            <a:extLst>
              <a:ext uri="{FF2B5EF4-FFF2-40B4-BE49-F238E27FC236}">
                <a16:creationId xmlns:a16="http://schemas.microsoft.com/office/drawing/2014/main" id="{55004204-2493-4321-9286-6743FBD805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89439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B399842F-D0F9-4D88-B54C-1C1929FA1DC0}"/>
              </a:ext>
            </a:extLst>
          </p:cNvPr>
          <p:cNvPicPr>
            <a:picLocks noChangeAspect="1"/>
          </p:cNvPicPr>
          <p:nvPr/>
        </p:nvPicPr>
        <p:blipFill>
          <a:blip r:embed="rId2"/>
          <a:stretch>
            <a:fillRect/>
          </a:stretch>
        </p:blipFill>
        <p:spPr>
          <a:xfrm>
            <a:off x="-404037" y="1110438"/>
            <a:ext cx="9144000" cy="5168752"/>
          </a:xfrm>
          <a:prstGeom prst="rect">
            <a:avLst/>
          </a:prstGeom>
        </p:spPr>
      </p:pic>
      <p:sp>
        <p:nvSpPr>
          <p:cNvPr id="15" name="Пятиугольник 2">
            <a:extLst>
              <a:ext uri="{FF2B5EF4-FFF2-40B4-BE49-F238E27FC236}">
                <a16:creationId xmlns:a16="http://schemas.microsoft.com/office/drawing/2014/main" id="{16A5CC87-888E-4C7D-8C92-CD7F1FB6C29F}"/>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Ideocratic state</a:t>
            </a:r>
          </a:p>
        </p:txBody>
      </p:sp>
      <p:pic>
        <p:nvPicPr>
          <p:cNvPr id="16" name="Рисунок 15">
            <a:extLst>
              <a:ext uri="{FF2B5EF4-FFF2-40B4-BE49-F238E27FC236}">
                <a16:creationId xmlns:a16="http://schemas.microsoft.com/office/drawing/2014/main" id="{272485DC-0907-4CA3-B039-443904158E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3181728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ятиугольник 2">
            <a:extLst>
              <a:ext uri="{FF2B5EF4-FFF2-40B4-BE49-F238E27FC236}">
                <a16:creationId xmlns:a16="http://schemas.microsoft.com/office/drawing/2014/main" id="{16A5CC87-888E-4C7D-8C92-CD7F1FB6C29F}"/>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dirty="0">
                <a:latin typeface="Calibri" panose="020F0502020204030204" pitchFamily="34" charset="0"/>
                <a:ea typeface="Calibri" panose="020F0502020204030204" pitchFamily="34" charset="0"/>
                <a:cs typeface="Times New Roman" panose="02020603050405020304" pitchFamily="18" charset="0"/>
              </a:rPr>
              <a:t>  Mobilization development</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272485DC-0907-4CA3-B039-443904158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6" name="TextBox 5">
            <a:extLst>
              <a:ext uri="{FF2B5EF4-FFF2-40B4-BE49-F238E27FC236}">
                <a16:creationId xmlns:a16="http://schemas.microsoft.com/office/drawing/2014/main" id="{46E0DBBA-9715-47B2-96EB-A1D64DFDE42F}"/>
              </a:ext>
            </a:extLst>
          </p:cNvPr>
          <p:cNvSpPr txBox="1"/>
          <p:nvPr/>
        </p:nvSpPr>
        <p:spPr>
          <a:xfrm>
            <a:off x="643269" y="1988864"/>
            <a:ext cx="7809615" cy="3293209"/>
          </a:xfrm>
          <a:prstGeom prst="rect">
            <a:avLst/>
          </a:prstGeom>
          <a:noFill/>
        </p:spPr>
        <p:txBody>
          <a:bodyPr wrap="square">
            <a:spAutoFit/>
          </a:bodyPr>
          <a:lstStyle/>
          <a:p>
            <a:pPr marL="285750" indent="-285750">
              <a:buFont typeface="Arial" panose="020B0604020202020204" pitchFamily="34" charset="0"/>
              <a:buChar char="•"/>
            </a:pPr>
            <a:r>
              <a:rPr lang="ru-RU" dirty="0"/>
              <a:t>“</a:t>
            </a:r>
            <a:r>
              <a:rPr lang="en-US" dirty="0"/>
              <a:t>d</a:t>
            </a:r>
            <a:r>
              <a:rPr lang="ru-RU" dirty="0" err="1"/>
              <a:t>evelopment</a:t>
            </a:r>
            <a:r>
              <a:rPr lang="ru-RU" dirty="0"/>
              <a:t> </a:t>
            </a:r>
            <a:r>
              <a:rPr lang="ru-RU" dirty="0" err="1"/>
              <a:t>oriented</a:t>
            </a:r>
            <a:r>
              <a:rPr lang="ru-RU" dirty="0"/>
              <a:t> </a:t>
            </a:r>
            <a:r>
              <a:rPr lang="ru-RU" dirty="0" err="1"/>
              <a:t>towards</a:t>
            </a:r>
            <a:r>
              <a:rPr lang="ru-RU" dirty="0"/>
              <a:t> </a:t>
            </a:r>
            <a:r>
              <a:rPr lang="ru-RU" dirty="0" err="1"/>
              <a:t>achieving</a:t>
            </a:r>
            <a:r>
              <a:rPr lang="en-US" dirty="0"/>
              <a:t> </a:t>
            </a:r>
            <a:r>
              <a:rPr lang="ru-RU" dirty="0" err="1"/>
              <a:t>extraordinary</a:t>
            </a:r>
            <a:r>
              <a:rPr lang="ru-RU" dirty="0"/>
              <a:t> </a:t>
            </a:r>
            <a:r>
              <a:rPr lang="ru-RU" dirty="0" err="1"/>
              <a:t>goals</a:t>
            </a:r>
            <a:r>
              <a:rPr lang="ru-RU" dirty="0"/>
              <a:t> </a:t>
            </a:r>
            <a:r>
              <a:rPr lang="ru-RU" dirty="0" err="1"/>
              <a:t>using</a:t>
            </a:r>
            <a:r>
              <a:rPr lang="ru-RU" dirty="0"/>
              <a:t> </a:t>
            </a:r>
            <a:r>
              <a:rPr lang="ru-RU" dirty="0" err="1"/>
              <a:t>extraordinary</a:t>
            </a:r>
            <a:r>
              <a:rPr lang="ru-RU" dirty="0"/>
              <a:t> </a:t>
            </a:r>
            <a:r>
              <a:rPr lang="ru-RU" dirty="0" err="1"/>
              <a:t>means</a:t>
            </a:r>
            <a:r>
              <a:rPr lang="ru-RU" dirty="0"/>
              <a:t> </a:t>
            </a:r>
            <a:r>
              <a:rPr lang="ru-RU" dirty="0" err="1"/>
              <a:t>and</a:t>
            </a:r>
            <a:r>
              <a:rPr lang="ru-RU" dirty="0"/>
              <a:t> </a:t>
            </a:r>
            <a:r>
              <a:rPr lang="ru-RU" dirty="0" err="1"/>
              <a:t>extraordinary</a:t>
            </a:r>
            <a:r>
              <a:rPr lang="ru-RU" dirty="0"/>
              <a:t> </a:t>
            </a:r>
            <a:r>
              <a:rPr lang="ru-RU" dirty="0" err="1"/>
              <a:t>organizational</a:t>
            </a:r>
            <a:r>
              <a:rPr lang="en-US" dirty="0"/>
              <a:t> </a:t>
            </a:r>
            <a:r>
              <a:rPr lang="ru-RU" dirty="0" err="1"/>
              <a:t>forms</a:t>
            </a:r>
            <a:r>
              <a:rPr lang="ru-RU" dirty="0"/>
              <a:t>”</a:t>
            </a:r>
            <a:r>
              <a:rPr lang="en-US" dirty="0"/>
              <a:t> (</a:t>
            </a:r>
            <a:r>
              <a:rPr lang="ru-RU" dirty="0"/>
              <a:t>A.G. </a:t>
            </a:r>
            <a:r>
              <a:rPr lang="ru-RU" dirty="0" err="1"/>
              <a:t>Fonotov</a:t>
            </a:r>
            <a:r>
              <a:rPr lang="en-US" dirty="0"/>
              <a:t>)</a:t>
            </a:r>
            <a:endParaRPr lang="ru-RU" dirty="0"/>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en-US" dirty="0"/>
              <a:t>Historical examples: the acceleration of industrialization in the country, starting with the reforms under the leadership of Peter I, Alexander II, S. Yu. Witte – P. A. Stolypin, then I. V. Stalin.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Strategic planning has been developing in Russia since the mid-2000s. During this period, the development and implementation of priority national projects began</a:t>
            </a:r>
            <a:r>
              <a:rPr lang="ru-RU" dirty="0"/>
              <a:t>.</a:t>
            </a:r>
            <a:endParaRPr lang="en-US" dirty="0"/>
          </a:p>
          <a:p>
            <a:endParaRPr lang="en-US" dirty="0"/>
          </a:p>
          <a:p>
            <a:endParaRPr lang="en-US" sz="1000" dirty="0"/>
          </a:p>
        </p:txBody>
      </p:sp>
    </p:spTree>
    <p:extLst>
      <p:ext uri="{BB962C8B-B14F-4D97-AF65-F5344CB8AC3E}">
        <p14:creationId xmlns:p14="http://schemas.microsoft.com/office/powerpoint/2010/main" val="2306626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63A310-95B9-42BA-A9D1-09643B1B3344}"/>
              </a:ext>
            </a:extLst>
          </p:cNvPr>
          <p:cNvSpPr>
            <a:spLocks noGrp="1"/>
          </p:cNvSpPr>
          <p:nvPr>
            <p:ph type="title"/>
          </p:nvPr>
        </p:nvSpPr>
        <p:spPr>
          <a:xfrm>
            <a:off x="851934" y="3219968"/>
            <a:ext cx="7886700" cy="1325563"/>
          </a:xfrm>
        </p:spPr>
        <p:txBody>
          <a:bodyPr/>
          <a:lstStyle/>
          <a:p>
            <a:br>
              <a:rPr lang="en-US" dirty="0"/>
            </a:br>
            <a:endParaRPr lang="ru-RU" dirty="0"/>
          </a:p>
        </p:txBody>
      </p:sp>
      <p:sp>
        <p:nvSpPr>
          <p:cNvPr id="6" name="Пятиугольник 2">
            <a:extLst>
              <a:ext uri="{FF2B5EF4-FFF2-40B4-BE49-F238E27FC236}">
                <a16:creationId xmlns:a16="http://schemas.microsoft.com/office/drawing/2014/main" id="{478835A4-15E0-46E7-BA28-0C41C8C44A3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dirty="0">
                <a:latin typeface="Calibri" panose="020F0502020204030204" pitchFamily="34" charset="0"/>
                <a:ea typeface="Calibri" panose="020F0502020204030204" pitchFamily="34" charset="0"/>
                <a:cs typeface="Times New Roman" panose="02020603050405020304" pitchFamily="18" charset="0"/>
              </a:rPr>
              <a:t>  Etatism</a:t>
            </a:r>
            <a:r>
              <a:rPr lang="ru-RU"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(statism)</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A451D51-189C-4C8F-8F11-B8D4F8C6CA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9" name="TextBox 8">
            <a:extLst>
              <a:ext uri="{FF2B5EF4-FFF2-40B4-BE49-F238E27FC236}">
                <a16:creationId xmlns:a16="http://schemas.microsoft.com/office/drawing/2014/main" id="{5C96118F-25AC-4F16-A1EB-25AE38EF4F2A}"/>
              </a:ext>
            </a:extLst>
          </p:cNvPr>
          <p:cNvSpPr txBox="1"/>
          <p:nvPr/>
        </p:nvSpPr>
        <p:spPr>
          <a:xfrm>
            <a:off x="255181" y="1518338"/>
            <a:ext cx="8532627" cy="3046988"/>
          </a:xfrm>
          <a:prstGeom prst="rect">
            <a:avLst/>
          </a:prstGeom>
          <a:noFill/>
        </p:spPr>
        <p:txBody>
          <a:bodyPr wrap="square">
            <a:spAutoFit/>
          </a:bodyPr>
          <a:lstStyle/>
          <a:p>
            <a:pPr marL="285750" indent="-285750">
              <a:buFont typeface="Arial" panose="020B0604020202020204" pitchFamily="34" charset="0"/>
              <a:buChar char="•"/>
            </a:pPr>
            <a:r>
              <a:rPr lang="ru-RU" sz="1600" dirty="0" err="1"/>
              <a:t>statism</a:t>
            </a:r>
            <a:r>
              <a:rPr lang="ru-RU" sz="1600" dirty="0"/>
              <a:t>, </a:t>
            </a:r>
            <a:r>
              <a:rPr lang="ru-RU" sz="1600" dirty="0" err="1"/>
              <a:t>hierarchy</a:t>
            </a:r>
            <a:r>
              <a:rPr lang="ru-RU" sz="1600" dirty="0"/>
              <a:t> </a:t>
            </a:r>
            <a:r>
              <a:rPr lang="ru-RU" sz="1600" dirty="0" err="1"/>
              <a:t>in</a:t>
            </a:r>
            <a:r>
              <a:rPr lang="ru-RU" sz="1600" dirty="0"/>
              <a:t> </a:t>
            </a:r>
            <a:r>
              <a:rPr lang="ru-RU" sz="1600" dirty="0" err="1"/>
              <a:t>the</a:t>
            </a:r>
            <a:r>
              <a:rPr lang="ru-RU" sz="1600" dirty="0"/>
              <a:t> </a:t>
            </a:r>
            <a:r>
              <a:rPr lang="ru-RU" sz="1600" dirty="0" err="1"/>
              <a:t>construction</a:t>
            </a:r>
            <a:r>
              <a:rPr lang="ru-RU" sz="1600" dirty="0"/>
              <a:t> </a:t>
            </a:r>
            <a:r>
              <a:rPr lang="ru-RU" sz="1600" dirty="0" err="1"/>
              <a:t>of</a:t>
            </a:r>
            <a:r>
              <a:rPr lang="ru-RU" sz="1600" dirty="0"/>
              <a:t> </a:t>
            </a:r>
            <a:r>
              <a:rPr lang="ru-RU" sz="1600" dirty="0" err="1"/>
              <a:t>the</a:t>
            </a:r>
            <a:r>
              <a:rPr lang="ru-RU" sz="1600" dirty="0"/>
              <a:t> </a:t>
            </a:r>
            <a:r>
              <a:rPr lang="ru-RU" sz="1600" dirty="0" err="1"/>
              <a:t>vertical</a:t>
            </a:r>
            <a:r>
              <a:rPr lang="ru-RU" sz="1600" dirty="0"/>
              <a:t> </a:t>
            </a:r>
            <a:r>
              <a:rPr lang="ru-RU" sz="1600" dirty="0" err="1"/>
              <a:t>of</a:t>
            </a:r>
            <a:r>
              <a:rPr lang="ru-RU" sz="1600" dirty="0"/>
              <a:t> </a:t>
            </a:r>
            <a:r>
              <a:rPr lang="ru-RU" sz="1600" dirty="0" err="1"/>
              <a:t>power</a:t>
            </a:r>
            <a:r>
              <a:rPr lang="ru-RU" sz="1600" dirty="0"/>
              <a:t> </a:t>
            </a:r>
            <a:r>
              <a:rPr lang="ru-RU" sz="1600" dirty="0" err="1"/>
              <a:t>and</a:t>
            </a:r>
            <a:r>
              <a:rPr lang="ru-RU" sz="1600" dirty="0"/>
              <a:t> </a:t>
            </a:r>
            <a:r>
              <a:rPr lang="ru-RU" sz="1600" dirty="0" err="1"/>
              <a:t>the</a:t>
            </a:r>
            <a:r>
              <a:rPr lang="ru-RU" sz="1600" dirty="0"/>
              <a:t> </a:t>
            </a:r>
            <a:r>
              <a:rPr lang="ru-RU" sz="1600" dirty="0" err="1"/>
              <a:t>sacredness</a:t>
            </a:r>
            <a:r>
              <a:rPr lang="ru-RU" sz="1600" dirty="0"/>
              <a:t> </a:t>
            </a:r>
            <a:r>
              <a:rPr lang="ru-RU" sz="1600" dirty="0" err="1"/>
              <a:t>of</a:t>
            </a:r>
            <a:r>
              <a:rPr lang="ru-RU" sz="1600" dirty="0"/>
              <a:t> </a:t>
            </a:r>
            <a:r>
              <a:rPr lang="ru-RU" sz="1600" dirty="0" err="1"/>
              <a:t>the</a:t>
            </a:r>
            <a:r>
              <a:rPr lang="ru-RU" sz="1600" dirty="0"/>
              <a:t> </a:t>
            </a:r>
            <a:r>
              <a:rPr lang="ru-RU" sz="1600" dirty="0" err="1"/>
              <a:t>central</a:t>
            </a:r>
            <a:r>
              <a:rPr lang="ru-RU" sz="1600" dirty="0"/>
              <a:t> </a:t>
            </a:r>
            <a:r>
              <a:rPr lang="ru-RU" sz="1600" dirty="0" err="1"/>
              <a:t>governing</a:t>
            </a:r>
            <a:r>
              <a:rPr lang="ru-RU" sz="1600" dirty="0"/>
              <a:t> </a:t>
            </a:r>
            <a:r>
              <a:rPr lang="ru-RU" sz="1600" dirty="0" err="1"/>
              <a:t>bodies</a:t>
            </a:r>
            <a:endParaRPr lang="ru-RU" sz="1600" dirty="0"/>
          </a:p>
          <a:p>
            <a:pPr marL="285750" indent="-285750">
              <a:buFont typeface="Arial" panose="020B0604020202020204" pitchFamily="34" charset="0"/>
              <a:buChar char="•"/>
            </a:pPr>
            <a:endParaRPr lang="ru-RU" sz="1600" dirty="0"/>
          </a:p>
          <a:p>
            <a:pPr marL="285750" indent="-285750">
              <a:buFont typeface="Arial" panose="020B0604020202020204" pitchFamily="34" charset="0"/>
              <a:buChar char="•"/>
            </a:pPr>
            <a:r>
              <a:rPr lang="ru-RU" sz="1600" dirty="0"/>
              <a:t>In </a:t>
            </a:r>
            <a:r>
              <a:rPr lang="ru-RU" sz="1600" dirty="0" err="1"/>
              <a:t>the</a:t>
            </a:r>
            <a:r>
              <a:rPr lang="ru-RU" sz="1600" dirty="0"/>
              <a:t> </a:t>
            </a:r>
            <a:r>
              <a:rPr lang="ru-RU" sz="1600" dirty="0" err="1"/>
              <a:t>first</a:t>
            </a:r>
            <a:r>
              <a:rPr lang="ru-RU" sz="1600" dirty="0"/>
              <a:t> </a:t>
            </a:r>
            <a:r>
              <a:rPr lang="ru-RU" sz="1600" dirty="0" err="1"/>
              <a:t>place</a:t>
            </a:r>
            <a:r>
              <a:rPr lang="ru-RU" sz="1600" dirty="0"/>
              <a:t> </a:t>
            </a:r>
            <a:r>
              <a:rPr lang="ru-RU" sz="1600" dirty="0" err="1"/>
              <a:t>were</a:t>
            </a:r>
            <a:r>
              <a:rPr lang="ru-RU" sz="1600" dirty="0"/>
              <a:t> </a:t>
            </a:r>
            <a:r>
              <a:rPr lang="ru-RU" sz="1600" dirty="0" err="1"/>
              <a:t>control</a:t>
            </a:r>
            <a:r>
              <a:rPr lang="ru-RU" sz="1600" dirty="0"/>
              <a:t> </a:t>
            </a:r>
            <a:r>
              <a:rPr lang="ru-RU" sz="1600" dirty="0" err="1"/>
              <a:t>and</a:t>
            </a:r>
            <a:r>
              <a:rPr lang="ru-RU" sz="1600" dirty="0"/>
              <a:t> </a:t>
            </a:r>
            <a:r>
              <a:rPr lang="ru-RU" sz="1600" dirty="0" err="1"/>
              <a:t>support</a:t>
            </a:r>
            <a:r>
              <a:rPr lang="ru-RU" sz="1600" dirty="0"/>
              <a:t> (</a:t>
            </a:r>
            <a:r>
              <a:rPr lang="ru-RU" sz="1600" dirty="0" err="1"/>
              <a:t>to</a:t>
            </a:r>
            <a:r>
              <a:rPr lang="ru-RU" sz="1600" dirty="0"/>
              <a:t> </a:t>
            </a:r>
            <a:r>
              <a:rPr lang="ru-RU" sz="1600" dirty="0" err="1"/>
              <a:t>the</a:t>
            </a:r>
            <a:r>
              <a:rPr lang="ru-RU" sz="1600" dirty="0"/>
              <a:t> </a:t>
            </a:r>
            <a:r>
              <a:rPr lang="ru-RU" sz="1600" dirty="0" err="1"/>
              <a:t>extent</a:t>
            </a:r>
            <a:r>
              <a:rPr lang="ru-RU" sz="1600" dirty="0"/>
              <a:t> </a:t>
            </a:r>
            <a:r>
              <a:rPr lang="ru-RU" sz="1600" dirty="0" err="1"/>
              <a:t>of</a:t>
            </a:r>
            <a:r>
              <a:rPr lang="ru-RU" sz="1600" dirty="0"/>
              <a:t> </a:t>
            </a:r>
            <a:r>
              <a:rPr lang="ru-RU" sz="1600" dirty="0" err="1"/>
              <a:t>existing</a:t>
            </a:r>
            <a:r>
              <a:rPr lang="ru-RU" sz="1600" dirty="0"/>
              <a:t> </a:t>
            </a:r>
            <a:r>
              <a:rPr lang="ru-RU" sz="1600" dirty="0" err="1"/>
              <a:t>possibilities</a:t>
            </a:r>
            <a:r>
              <a:rPr lang="ru-RU" sz="1600" dirty="0"/>
              <a:t>) </a:t>
            </a:r>
            <a:r>
              <a:rPr lang="ru-RU" sz="1600" dirty="0" err="1"/>
              <a:t>of</a:t>
            </a:r>
            <a:r>
              <a:rPr lang="ru-RU" sz="1600" dirty="0"/>
              <a:t> </a:t>
            </a:r>
            <a:r>
              <a:rPr lang="ru-RU" sz="1600" dirty="0" err="1"/>
              <a:t>all</a:t>
            </a:r>
            <a:r>
              <a:rPr lang="ru-RU" sz="1600" dirty="0"/>
              <a:t> </a:t>
            </a:r>
            <a:r>
              <a:rPr lang="ru-RU" sz="1600" dirty="0" err="1"/>
              <a:t>processes</a:t>
            </a:r>
            <a:r>
              <a:rPr lang="ru-RU" sz="1600" dirty="0"/>
              <a:t> </a:t>
            </a:r>
            <a:r>
              <a:rPr lang="ru-RU" sz="1600" dirty="0" err="1"/>
              <a:t>of</a:t>
            </a:r>
            <a:r>
              <a:rPr lang="ru-RU" sz="1600" dirty="0"/>
              <a:t> </a:t>
            </a:r>
            <a:r>
              <a:rPr lang="ru-RU" sz="1600" dirty="0" err="1"/>
              <a:t>life</a:t>
            </a:r>
            <a:r>
              <a:rPr lang="ru-RU" sz="1600" dirty="0"/>
              <a:t> </a:t>
            </a:r>
            <a:r>
              <a:rPr lang="ru-RU" sz="1600" dirty="0" err="1"/>
              <a:t>of</a:t>
            </a:r>
            <a:r>
              <a:rPr lang="ru-RU" sz="1600" dirty="0"/>
              <a:t> </a:t>
            </a:r>
            <a:r>
              <a:rPr lang="ru-RU" sz="1600" dirty="0" err="1"/>
              <a:t>subjects</a:t>
            </a:r>
            <a:r>
              <a:rPr lang="ru-RU" sz="1600" dirty="0"/>
              <a:t> </a:t>
            </a:r>
            <a:r>
              <a:rPr lang="ru-RU" sz="1600" dirty="0" err="1"/>
              <a:t>that</a:t>
            </a:r>
            <a:r>
              <a:rPr lang="ru-RU" sz="1600" dirty="0"/>
              <a:t> </a:t>
            </a:r>
            <a:r>
              <a:rPr lang="ru-RU" sz="1600" dirty="0" err="1"/>
              <a:t>are</a:t>
            </a:r>
            <a:r>
              <a:rPr lang="ru-RU" sz="1600" dirty="0"/>
              <a:t> </a:t>
            </a:r>
            <a:r>
              <a:rPr lang="ru-RU" sz="1600" dirty="0" err="1"/>
              <a:t>significant</a:t>
            </a:r>
            <a:r>
              <a:rPr lang="ru-RU" sz="1600" dirty="0"/>
              <a:t> </a:t>
            </a:r>
            <a:r>
              <a:rPr lang="ru-RU" sz="1600" dirty="0" err="1"/>
              <a:t>for</a:t>
            </a:r>
            <a:r>
              <a:rPr lang="ru-RU" sz="1600" dirty="0"/>
              <a:t> </a:t>
            </a:r>
            <a:r>
              <a:rPr lang="ru-RU" sz="1600" dirty="0" err="1"/>
              <a:t>the</a:t>
            </a:r>
            <a:r>
              <a:rPr lang="ru-RU" sz="1600" dirty="0"/>
              <a:t> </a:t>
            </a:r>
            <a:r>
              <a:rPr lang="ru-RU" sz="1600" dirty="0" err="1"/>
              <a:t>state</a:t>
            </a:r>
            <a:r>
              <a:rPr lang="ru-RU" sz="1600" dirty="0"/>
              <a:t>, </a:t>
            </a:r>
            <a:r>
              <a:rPr lang="ru-RU" sz="1600" dirty="0" err="1"/>
              <a:t>not</a:t>
            </a:r>
            <a:r>
              <a:rPr lang="ru-RU" sz="1600" dirty="0"/>
              <a:t> </a:t>
            </a:r>
            <a:r>
              <a:rPr lang="ru-RU" sz="1600" dirty="0" err="1"/>
              <a:t>excluding</a:t>
            </a:r>
            <a:r>
              <a:rPr lang="ru-RU" sz="1600" dirty="0"/>
              <a:t> </a:t>
            </a:r>
            <a:r>
              <a:rPr lang="ru-RU" sz="1600" dirty="0" err="1"/>
              <a:t>social</a:t>
            </a:r>
            <a:r>
              <a:rPr lang="ru-RU" sz="1600" dirty="0"/>
              <a:t> </a:t>
            </a:r>
            <a:r>
              <a:rPr lang="ru-RU" sz="1600" dirty="0" err="1"/>
              <a:t>and</a:t>
            </a:r>
            <a:r>
              <a:rPr lang="ru-RU" sz="1600" dirty="0"/>
              <a:t> </a:t>
            </a:r>
            <a:r>
              <a:rPr lang="ru-RU" sz="1600" dirty="0" err="1"/>
              <a:t>other</a:t>
            </a:r>
            <a:r>
              <a:rPr lang="ru-RU" sz="1600" dirty="0"/>
              <a:t> </a:t>
            </a:r>
            <a:r>
              <a:rPr lang="ru-RU" sz="1600" dirty="0" err="1"/>
              <a:t>assistance</a:t>
            </a:r>
            <a:r>
              <a:rPr lang="ru-RU" sz="1600" dirty="0"/>
              <a:t> </a:t>
            </a:r>
            <a:r>
              <a:rPr lang="ru-RU" sz="1600" dirty="0" err="1"/>
              <a:t>in</a:t>
            </a:r>
            <a:r>
              <a:rPr lang="ru-RU" sz="1600" dirty="0"/>
              <a:t> </a:t>
            </a:r>
            <a:r>
              <a:rPr lang="ru-RU" sz="1600" dirty="0" err="1"/>
              <a:t>the</a:t>
            </a:r>
            <a:r>
              <a:rPr lang="ru-RU" sz="1600" dirty="0"/>
              <a:t> </a:t>
            </a:r>
            <a:r>
              <a:rPr lang="ru-RU" sz="1600" dirty="0" err="1"/>
              <a:t>spirit</a:t>
            </a:r>
            <a:r>
              <a:rPr lang="ru-RU" sz="1600" dirty="0"/>
              <a:t> </a:t>
            </a:r>
            <a:r>
              <a:rPr lang="ru-RU" sz="1600" dirty="0" err="1"/>
              <a:t>of</a:t>
            </a:r>
            <a:r>
              <a:rPr lang="ru-RU" sz="1600" dirty="0"/>
              <a:t> </a:t>
            </a:r>
            <a:r>
              <a:rPr lang="ru-RU" sz="1600" dirty="0" err="1"/>
              <a:t>paternalism</a:t>
            </a:r>
            <a:r>
              <a:rPr lang="ru-RU" sz="1600" dirty="0"/>
              <a:t>.</a:t>
            </a:r>
          </a:p>
          <a:p>
            <a:pPr marL="285750" indent="-285750">
              <a:buFont typeface="Arial" panose="020B0604020202020204" pitchFamily="34" charset="0"/>
              <a:buChar char="•"/>
            </a:pPr>
            <a:endParaRPr lang="ru-RU" sz="1600" dirty="0"/>
          </a:p>
          <a:p>
            <a:pPr marL="285750" indent="-285750">
              <a:buFont typeface="Arial" panose="020B0604020202020204" pitchFamily="34" charset="0"/>
              <a:buChar char="•"/>
            </a:pPr>
            <a:r>
              <a:rPr lang="ru-RU" sz="1600" dirty="0" err="1"/>
              <a:t>types</a:t>
            </a:r>
            <a:r>
              <a:rPr lang="ru-RU" sz="1600" dirty="0"/>
              <a:t> </a:t>
            </a:r>
            <a:r>
              <a:rPr lang="ru-RU" sz="1600" dirty="0" err="1"/>
              <a:t>of</a:t>
            </a:r>
            <a:r>
              <a:rPr lang="ru-RU" sz="1600" dirty="0"/>
              <a:t> </a:t>
            </a:r>
            <a:r>
              <a:rPr lang="ru-RU" sz="1600" dirty="0" err="1"/>
              <a:t>power</a:t>
            </a:r>
            <a:r>
              <a:rPr lang="ru-RU" sz="1600" dirty="0"/>
              <a:t> </a:t>
            </a:r>
            <a:r>
              <a:rPr lang="ru-RU" sz="1600" dirty="0" err="1"/>
              <a:t>in</a:t>
            </a:r>
            <a:r>
              <a:rPr lang="ru-RU" sz="1600" dirty="0"/>
              <a:t> Russia: </a:t>
            </a:r>
            <a:r>
              <a:rPr lang="ru-RU" sz="1600" dirty="0" err="1"/>
              <a:t>autocracy</a:t>
            </a:r>
            <a:r>
              <a:rPr lang="ru-RU" sz="1600" dirty="0"/>
              <a:t> (</a:t>
            </a:r>
            <a:r>
              <a:rPr lang="ru-RU" sz="1600" dirty="0" err="1"/>
              <a:t>before</a:t>
            </a:r>
            <a:r>
              <a:rPr lang="ru-RU" sz="1600" dirty="0"/>
              <a:t> 1917), </a:t>
            </a:r>
            <a:r>
              <a:rPr lang="ru-RU" sz="1600" dirty="0" err="1"/>
              <a:t>ideo-power</a:t>
            </a:r>
            <a:r>
              <a:rPr lang="ru-RU" sz="1600" dirty="0"/>
              <a:t> (</a:t>
            </a:r>
            <a:r>
              <a:rPr lang="ru-RU" sz="1600" dirty="0" err="1"/>
              <a:t>from</a:t>
            </a:r>
            <a:r>
              <a:rPr lang="ru-RU" sz="1600" dirty="0"/>
              <a:t> 1917 </a:t>
            </a:r>
            <a:r>
              <a:rPr lang="ru-RU" sz="1600" dirty="0" err="1"/>
              <a:t>to</a:t>
            </a:r>
            <a:r>
              <a:rPr lang="en-US" sz="1600" dirty="0"/>
              <a:t> </a:t>
            </a:r>
            <a:r>
              <a:rPr lang="ru-RU" sz="1600" dirty="0"/>
              <a:t>1991) </a:t>
            </a:r>
            <a:r>
              <a:rPr lang="ru-RU" sz="1600" dirty="0" err="1"/>
              <a:t>and</a:t>
            </a:r>
            <a:r>
              <a:rPr lang="ru-RU" sz="1600" dirty="0"/>
              <a:t> </a:t>
            </a:r>
            <a:r>
              <a:rPr lang="ru-RU" sz="1600" dirty="0" err="1"/>
              <a:t>democratic</a:t>
            </a:r>
            <a:r>
              <a:rPr lang="ru-RU" sz="1600" dirty="0"/>
              <a:t> </a:t>
            </a:r>
            <a:r>
              <a:rPr lang="ru-RU" sz="1600" dirty="0" err="1"/>
              <a:t>power</a:t>
            </a:r>
            <a:r>
              <a:rPr lang="ru-RU" sz="1600" dirty="0"/>
              <a:t> (</a:t>
            </a:r>
            <a:r>
              <a:rPr lang="ru-RU" sz="1600" dirty="0" err="1"/>
              <a:t>after</a:t>
            </a:r>
            <a:r>
              <a:rPr lang="ru-RU" sz="1600" dirty="0"/>
              <a:t> 1991). </a:t>
            </a:r>
            <a:r>
              <a:rPr lang="en-US" sz="1600" dirty="0"/>
              <a:t>T</a:t>
            </a:r>
            <a:r>
              <a:rPr lang="ru-RU" sz="1600" dirty="0" err="1"/>
              <a:t>he</a:t>
            </a:r>
            <a:r>
              <a:rPr lang="ru-RU" sz="1600" dirty="0"/>
              <a:t> </a:t>
            </a:r>
            <a:r>
              <a:rPr lang="ru-RU" sz="1600" dirty="0" err="1"/>
              <a:t>main</a:t>
            </a:r>
            <a:r>
              <a:rPr lang="ru-RU" sz="1600" dirty="0"/>
              <a:t> </a:t>
            </a:r>
            <a:r>
              <a:rPr lang="ru-RU" sz="1600" dirty="0" err="1"/>
              <a:t>distinguishing</a:t>
            </a:r>
            <a:r>
              <a:rPr lang="ru-RU" sz="1600" dirty="0"/>
              <a:t> </a:t>
            </a:r>
            <a:r>
              <a:rPr lang="ru-RU" sz="1600" dirty="0" err="1"/>
              <a:t>feature</a:t>
            </a:r>
            <a:r>
              <a:rPr lang="ru-RU" sz="1600" dirty="0"/>
              <a:t> </a:t>
            </a:r>
            <a:r>
              <a:rPr lang="ru-RU" sz="1600" dirty="0" err="1"/>
              <a:t>of</a:t>
            </a:r>
            <a:r>
              <a:rPr lang="ru-RU" sz="1600" dirty="0"/>
              <a:t> </a:t>
            </a:r>
            <a:r>
              <a:rPr lang="ru-RU" sz="1600" dirty="0" err="1"/>
              <a:t>these</a:t>
            </a:r>
            <a:r>
              <a:rPr lang="ru-RU" sz="1600" dirty="0"/>
              <a:t> </a:t>
            </a:r>
            <a:r>
              <a:rPr lang="ru-RU" sz="1600" dirty="0" err="1"/>
              <a:t>modifications</a:t>
            </a:r>
            <a:r>
              <a:rPr lang="ru-RU" sz="1600" dirty="0"/>
              <a:t> </a:t>
            </a:r>
            <a:r>
              <a:rPr lang="ru-RU" sz="1600" dirty="0" err="1"/>
              <a:t>were</a:t>
            </a:r>
            <a:r>
              <a:rPr lang="ru-RU" sz="1600" dirty="0"/>
              <a:t> </a:t>
            </a:r>
            <a:r>
              <a:rPr lang="ru-RU" sz="1600" dirty="0" err="1"/>
              <a:t>the</a:t>
            </a:r>
            <a:r>
              <a:rPr lang="ru-RU" sz="1600" dirty="0"/>
              <a:t> </a:t>
            </a:r>
            <a:r>
              <a:rPr lang="ru-RU" sz="1600" dirty="0" err="1"/>
              <a:t>main</a:t>
            </a:r>
            <a:r>
              <a:rPr lang="ru-RU" sz="1600" dirty="0"/>
              <a:t> </a:t>
            </a:r>
            <a:r>
              <a:rPr lang="ru-RU" sz="1600" dirty="0" err="1"/>
              <a:t>figures</a:t>
            </a:r>
            <a:r>
              <a:rPr lang="ru-RU" sz="1600" dirty="0"/>
              <a:t> </a:t>
            </a:r>
            <a:r>
              <a:rPr lang="ru-RU" sz="1600" dirty="0" err="1"/>
              <a:t>of</a:t>
            </a:r>
            <a:r>
              <a:rPr lang="ru-RU" sz="1600" dirty="0"/>
              <a:t> </a:t>
            </a:r>
            <a:r>
              <a:rPr lang="ru-RU" sz="1600" dirty="0" err="1"/>
              <a:t>the</a:t>
            </a:r>
            <a:r>
              <a:rPr lang="ru-RU" sz="1600" dirty="0"/>
              <a:t> </a:t>
            </a:r>
            <a:r>
              <a:rPr lang="ru-RU" sz="1600" dirty="0" err="1"/>
              <a:t>central</a:t>
            </a:r>
            <a:r>
              <a:rPr lang="ru-RU" sz="1600" dirty="0"/>
              <a:t> </a:t>
            </a:r>
            <a:r>
              <a:rPr lang="ru-RU" sz="1600" dirty="0" err="1"/>
              <a:t>power</a:t>
            </a:r>
            <a:r>
              <a:rPr lang="ru-RU" sz="1600" dirty="0"/>
              <a:t>: </a:t>
            </a:r>
            <a:r>
              <a:rPr lang="ru-RU" sz="1600" dirty="0" err="1"/>
              <a:t>the</a:t>
            </a:r>
            <a:r>
              <a:rPr lang="ru-RU" sz="1600" dirty="0"/>
              <a:t> </a:t>
            </a:r>
            <a:r>
              <a:rPr lang="ru-RU" sz="1600" dirty="0" err="1"/>
              <a:t>monarch</a:t>
            </a:r>
            <a:r>
              <a:rPr lang="ru-RU" sz="1600" dirty="0"/>
              <a:t> (</a:t>
            </a:r>
            <a:r>
              <a:rPr lang="ru-RU" sz="1600" dirty="0" err="1"/>
              <a:t>emperor</a:t>
            </a:r>
            <a:r>
              <a:rPr lang="ru-RU" sz="1600" dirty="0"/>
              <a:t>), </a:t>
            </a:r>
            <a:r>
              <a:rPr lang="ru-RU" sz="1600" dirty="0" err="1"/>
              <a:t>the</a:t>
            </a:r>
            <a:r>
              <a:rPr lang="ru-RU" sz="1600" dirty="0"/>
              <a:t> General </a:t>
            </a:r>
            <a:r>
              <a:rPr lang="ru-RU" sz="1600" dirty="0" err="1"/>
              <a:t>Secretary</a:t>
            </a:r>
            <a:r>
              <a:rPr lang="en-US" sz="1600" dirty="0"/>
              <a:t> </a:t>
            </a:r>
            <a:r>
              <a:rPr lang="ru-RU" sz="1600" dirty="0" err="1"/>
              <a:t>of</a:t>
            </a:r>
            <a:r>
              <a:rPr lang="ru-RU" sz="1600" dirty="0"/>
              <a:t> </a:t>
            </a:r>
            <a:r>
              <a:rPr lang="ru-RU" sz="1600" dirty="0" err="1"/>
              <a:t>the</a:t>
            </a:r>
            <a:r>
              <a:rPr lang="ru-RU" sz="1600" dirty="0"/>
              <a:t> CPSU Central Committee (</a:t>
            </a:r>
            <a:r>
              <a:rPr lang="ru-RU" sz="1600" dirty="0" err="1"/>
              <a:t>Secretary</a:t>
            </a:r>
            <a:r>
              <a:rPr lang="ru-RU" sz="1600" dirty="0"/>
              <a:t> </a:t>
            </a:r>
            <a:r>
              <a:rPr lang="ru-RU" sz="1600" dirty="0" err="1"/>
              <a:t>of</a:t>
            </a:r>
            <a:r>
              <a:rPr lang="ru-RU" sz="1600" dirty="0"/>
              <a:t> </a:t>
            </a:r>
            <a:r>
              <a:rPr lang="ru-RU" sz="1600" dirty="0" err="1"/>
              <a:t>the</a:t>
            </a:r>
            <a:r>
              <a:rPr lang="ru-RU" sz="1600" dirty="0"/>
              <a:t> All-Union </a:t>
            </a:r>
            <a:r>
              <a:rPr lang="ru-RU" sz="1600" dirty="0" err="1"/>
              <a:t>Communist</a:t>
            </a:r>
            <a:r>
              <a:rPr lang="ru-RU" sz="1600" dirty="0"/>
              <a:t> Party (</a:t>
            </a:r>
            <a:r>
              <a:rPr lang="ru-RU" sz="1600" dirty="0" err="1"/>
              <a:t>Bolsheviks</a:t>
            </a:r>
            <a:r>
              <a:rPr lang="ru-RU" sz="1600" dirty="0"/>
              <a:t>), </a:t>
            </a:r>
            <a:r>
              <a:rPr lang="ru-RU" sz="1600" dirty="0" err="1"/>
              <a:t>and</a:t>
            </a:r>
            <a:r>
              <a:rPr lang="ru-RU" sz="1600" dirty="0"/>
              <a:t> </a:t>
            </a:r>
            <a:r>
              <a:rPr lang="ru-RU" sz="1600" dirty="0" err="1"/>
              <a:t>then</a:t>
            </a:r>
            <a:r>
              <a:rPr lang="ru-RU" sz="1600" dirty="0"/>
              <a:t> </a:t>
            </a:r>
            <a:r>
              <a:rPr lang="ru-RU" sz="1600" dirty="0" err="1"/>
              <a:t>the</a:t>
            </a:r>
            <a:r>
              <a:rPr lang="ru-RU" sz="1600" dirty="0"/>
              <a:t> </a:t>
            </a:r>
            <a:r>
              <a:rPr lang="ru-RU" sz="1600" dirty="0" err="1"/>
              <a:t>popularly</a:t>
            </a:r>
            <a:r>
              <a:rPr lang="en-US" sz="1600" dirty="0"/>
              <a:t> </a:t>
            </a:r>
            <a:r>
              <a:rPr lang="ru-RU" sz="1600" dirty="0" err="1"/>
              <a:t>elected</a:t>
            </a:r>
            <a:r>
              <a:rPr lang="ru-RU" sz="1600" dirty="0"/>
              <a:t> </a:t>
            </a:r>
            <a:r>
              <a:rPr lang="ru-RU" sz="1600" dirty="0" err="1"/>
              <a:t>President</a:t>
            </a:r>
            <a:r>
              <a:rPr lang="ru-RU" sz="1600" dirty="0"/>
              <a:t> (USSR, RF)</a:t>
            </a:r>
            <a:r>
              <a:rPr lang="en-US" sz="1600" dirty="0"/>
              <a:t>.</a:t>
            </a:r>
            <a:endParaRPr lang="ru-RU" sz="1600" dirty="0"/>
          </a:p>
        </p:txBody>
      </p:sp>
    </p:spTree>
    <p:extLst>
      <p:ext uri="{BB962C8B-B14F-4D97-AF65-F5344CB8AC3E}">
        <p14:creationId xmlns:p14="http://schemas.microsoft.com/office/powerpoint/2010/main" val="1980305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38209B-BF22-4EB6-AFA0-DAB703458859}"/>
              </a:ext>
            </a:extLst>
          </p:cNvPr>
          <p:cNvSpPr txBox="1"/>
          <p:nvPr/>
        </p:nvSpPr>
        <p:spPr>
          <a:xfrm>
            <a:off x="505145" y="1725670"/>
            <a:ext cx="7922371" cy="3210751"/>
          </a:xfrm>
          <a:prstGeom prst="rect">
            <a:avLst/>
          </a:prstGeom>
          <a:noFill/>
        </p:spPr>
        <p:txBody>
          <a:bodyPr wrap="square">
            <a:spAutoFit/>
          </a:bodyPr>
          <a:lstStyle/>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In the late 1990s - early 2000s, the thesis was strongly cited that we are part of European civilization, that the main thing for us is almost to unite with Europe, at least to get visa–free entry to the states of the European Union.</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When this approach was started</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2007, Putin’ Munich Speech</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2011-</a:t>
            </a:r>
            <a:r>
              <a:rPr lang="ru-RU" sz="1350" dirty="0">
                <a:latin typeface="Times New Roman" panose="02020603050405020304" pitchFamily="18" charset="0"/>
                <a:ea typeface="Calibri" panose="020F0502020204030204" pitchFamily="34" charset="0"/>
                <a:cs typeface="Times New Roman" panose="02020603050405020304" pitchFamily="18" charset="0"/>
              </a:rPr>
              <a:t>«</a:t>
            </a:r>
            <a:r>
              <a:rPr lang="en-US" sz="1350" dirty="0">
                <a:latin typeface="Times New Roman" panose="02020603050405020304" pitchFamily="18" charset="0"/>
                <a:ea typeface="Calibri" panose="020F0502020204030204" pitchFamily="34" charset="0"/>
                <a:cs typeface="Times New Roman" panose="02020603050405020304" pitchFamily="18" charset="0"/>
              </a:rPr>
              <a:t>A New Integration Project for Eurasia – the Future That Is Being Born Today</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article in </a:t>
            </a:r>
            <a:r>
              <a:rPr lang="en-US" sz="1350" dirty="0" err="1">
                <a:latin typeface="Times New Roman" panose="02020603050405020304" pitchFamily="18" charset="0"/>
                <a:ea typeface="Calibri" panose="020F0502020204030204" pitchFamily="34" charset="0"/>
                <a:cs typeface="Times New Roman" panose="02020603050405020304" pitchFamily="18" charset="0"/>
              </a:rPr>
              <a:t>Izvestia</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2014 – reunification with Crimea</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2022 - the point of </a:t>
            </a:r>
            <a:r>
              <a:rPr lang="ru-RU" sz="1350" dirty="0">
                <a:latin typeface="Times New Roman" panose="02020603050405020304" pitchFamily="18" charset="0"/>
                <a:ea typeface="Calibri" panose="020F0502020204030204" pitchFamily="34" charset="0"/>
                <a:cs typeface="Times New Roman" panose="02020603050405020304" pitchFamily="18" charset="0"/>
              </a:rPr>
              <a:t>«</a:t>
            </a:r>
            <a:r>
              <a:rPr lang="en-US" sz="1350" dirty="0">
                <a:latin typeface="Times New Roman" panose="02020603050405020304" pitchFamily="18" charset="0"/>
                <a:ea typeface="Calibri" panose="020F0502020204030204" pitchFamily="34" charset="0"/>
                <a:cs typeface="Times New Roman" panose="02020603050405020304" pitchFamily="18" charset="0"/>
              </a:rPr>
              <a:t>no return</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SMO</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a:latin typeface="Times New Roman" panose="02020603050405020304" pitchFamily="18" charset="0"/>
                <a:ea typeface="Calibri" panose="020F0502020204030204" pitchFamily="34" charset="0"/>
                <a:cs typeface="Times New Roman" panose="02020603050405020304" pitchFamily="18" charset="0"/>
              </a:rPr>
              <a:t>in </a:t>
            </a:r>
            <a:r>
              <a:rPr lang="en-US" sz="1350" dirty="0" err="1">
                <a:latin typeface="Times New Roman" panose="02020603050405020304" pitchFamily="18" charset="0"/>
                <a:ea typeface="Calibri" panose="020F0502020204030204" pitchFamily="34" charset="0"/>
                <a:cs typeface="Times New Roman" panose="02020603050405020304" pitchFamily="18" charset="0"/>
              </a:rPr>
              <a:t>Ucraine</a:t>
            </a:r>
            <a:r>
              <a:rPr lang="en-US" sz="1350" dirty="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The idea of a multipolar world (not hierarchical, based not on rules, but on law)</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Fundamentals of State Cultural Policy (2014) – CFP (2023) </a:t>
            </a: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The course "Fundamentals of Russian Statehood" (as a part of the DNA of Russia project)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Megaproject of the Russian Academy of Sciences "</a:t>
            </a:r>
            <a:r>
              <a:rPr lang="en-US" sz="1350" b="1" dirty="0">
                <a:solidFill>
                  <a:srgbClr val="993300"/>
                </a:solidFill>
                <a:latin typeface="verdana" panose="020B0604030504040204" pitchFamily="34" charset="0"/>
              </a:rPr>
              <a:t>Russian project of civilizational development</a:t>
            </a: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ru-RU"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b="1" dirty="0">
                <a:solidFill>
                  <a:srgbClr val="993300"/>
                </a:solidFill>
                <a:latin typeface="verdana" panose="020B0604030504040204" pitchFamily="34" charset="0"/>
              </a:rPr>
              <a:t>https://civstudies.ru/</a:t>
            </a:r>
            <a:endParaRPr lang="ru-RU" sz="1350" b="1" dirty="0">
              <a:solidFill>
                <a:srgbClr val="993300"/>
              </a:solidFill>
              <a:latin typeface="verdana" panose="020B0604030504040204" pitchFamily="34" charset="0"/>
            </a:endParaRP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Other educational projects (knowledge websites https://znanierussia.ru/)</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ятиугольник 2">
            <a:extLst>
              <a:ext uri="{FF2B5EF4-FFF2-40B4-BE49-F238E27FC236}">
                <a16:creationId xmlns:a16="http://schemas.microsoft.com/office/drawing/2014/main" id="{869D0547-2683-4DED-9757-2E28F430E523}"/>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07000"/>
              </a:lnSpc>
              <a:spcAft>
                <a:spcPts val="60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marL="214313" indent="-214313">
              <a:lnSpc>
                <a:spcPct val="107000"/>
              </a:lnSpc>
              <a:spcAft>
                <a:spcPts val="600"/>
              </a:spcAft>
            </a:pPr>
            <a:r>
              <a:rPr lang="en-US" sz="1800" dirty="0">
                <a:latin typeface="Calibri" panose="020F0502020204030204" pitchFamily="34" charset="0"/>
                <a:ea typeface="Calibri" panose="020F0502020204030204" pitchFamily="34" charset="0"/>
                <a:cs typeface="Times New Roman" panose="02020603050405020304" pitchFamily="18" charset="0"/>
              </a:rPr>
              <a:t>Applications of the civilizational approach in Russia</a:t>
            </a:r>
          </a:p>
          <a:p>
            <a:pPr marL="214313" indent="-214313">
              <a:lnSpc>
                <a:spcPct val="107000"/>
              </a:lnSpc>
              <a:spcAft>
                <a:spcPts val="600"/>
              </a:spcAft>
            </a:pP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F387E4A1-F296-4086-BC20-4A466B98D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08732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82D21C51-B6A8-4E8A-9D8F-CB1B5AEDAAE1}"/>
              </a:ext>
            </a:extLst>
          </p:cNvPr>
          <p:cNvSpPr>
            <a:spLocks noGrp="1"/>
          </p:cNvSpPr>
          <p:nvPr>
            <p:ph type="subTitle" idx="1"/>
          </p:nvPr>
        </p:nvSpPr>
        <p:spPr>
          <a:xfrm>
            <a:off x="1143000" y="1842037"/>
            <a:ext cx="6858000" cy="1241822"/>
          </a:xfrm>
        </p:spPr>
        <p:txBody>
          <a:bodyPr/>
          <a:lstStyle/>
          <a:p>
            <a:r>
              <a:rPr lang="en-US" sz="1500" b="1" dirty="0">
                <a:solidFill>
                  <a:srgbClr val="000000"/>
                </a:solidFill>
                <a:latin typeface="Noto Serif" panose="020B0604020202020204" pitchFamily="18" charset="0"/>
              </a:rPr>
              <a:t>Formations</a:t>
            </a:r>
            <a:endParaRPr lang="ru-RU" sz="1500" dirty="0"/>
          </a:p>
        </p:txBody>
      </p:sp>
      <p:graphicFrame>
        <p:nvGraphicFramePr>
          <p:cNvPr id="4" name="Таблица 4">
            <a:extLst>
              <a:ext uri="{FF2B5EF4-FFF2-40B4-BE49-F238E27FC236}">
                <a16:creationId xmlns:a16="http://schemas.microsoft.com/office/drawing/2014/main" id="{14B15C0D-DBC6-49EB-9950-3911F14956C2}"/>
              </a:ext>
            </a:extLst>
          </p:cNvPr>
          <p:cNvGraphicFramePr>
            <a:graphicFrameLocks noGrp="1"/>
          </p:cNvGraphicFramePr>
          <p:nvPr/>
        </p:nvGraphicFramePr>
        <p:xfrm>
          <a:off x="1618130" y="2176928"/>
          <a:ext cx="6096000" cy="23241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799577456"/>
                    </a:ext>
                  </a:extLst>
                </a:gridCol>
                <a:gridCol w="1219200">
                  <a:extLst>
                    <a:ext uri="{9D8B030D-6E8A-4147-A177-3AD203B41FA5}">
                      <a16:colId xmlns:a16="http://schemas.microsoft.com/office/drawing/2014/main" val="1537416742"/>
                    </a:ext>
                  </a:extLst>
                </a:gridCol>
                <a:gridCol w="1219200">
                  <a:extLst>
                    <a:ext uri="{9D8B030D-6E8A-4147-A177-3AD203B41FA5}">
                      <a16:colId xmlns:a16="http://schemas.microsoft.com/office/drawing/2014/main" val="1744811856"/>
                    </a:ext>
                  </a:extLst>
                </a:gridCol>
                <a:gridCol w="1219200">
                  <a:extLst>
                    <a:ext uri="{9D8B030D-6E8A-4147-A177-3AD203B41FA5}">
                      <a16:colId xmlns:a16="http://schemas.microsoft.com/office/drawing/2014/main" val="2417162342"/>
                    </a:ext>
                  </a:extLst>
                </a:gridCol>
                <a:gridCol w="1219200">
                  <a:extLst>
                    <a:ext uri="{9D8B030D-6E8A-4147-A177-3AD203B41FA5}">
                      <a16:colId xmlns:a16="http://schemas.microsoft.com/office/drawing/2014/main" val="1015392170"/>
                    </a:ext>
                  </a:extLst>
                </a:gridCol>
              </a:tblGrid>
              <a:tr h="278130">
                <a:tc>
                  <a:txBody>
                    <a:bodyPr/>
                    <a:lstStyle/>
                    <a:p>
                      <a:pPr algn="ctr"/>
                      <a:r>
                        <a:rPr lang="en-US" sz="1000" dirty="0">
                          <a:solidFill>
                            <a:schemeClr val="tx1"/>
                          </a:solidFill>
                        </a:rPr>
                        <a:t>primary</a:t>
                      </a:r>
                      <a:endParaRPr lang="ru-RU" sz="1000" dirty="0">
                        <a:solidFill>
                          <a:schemeClr val="tx1"/>
                        </a:solidFill>
                      </a:endParaRPr>
                    </a:p>
                  </a:txBody>
                  <a:tcPr marL="68580" marR="68580" marT="34290" marB="34290">
                    <a:lnR w="12700" cap="flat" cmpd="sng" algn="ctr">
                      <a:solidFill>
                        <a:schemeClr val="tx1"/>
                      </a:solidFill>
                      <a:prstDash val="solid"/>
                      <a:round/>
                      <a:headEnd type="none" w="med" len="med"/>
                      <a:tailEnd type="none" w="med" len="med"/>
                    </a:lnR>
                    <a:noFill/>
                  </a:tcPr>
                </a:tc>
                <a:tc gridSpan="3">
                  <a:txBody>
                    <a:bodyPr/>
                    <a:lstStyle/>
                    <a:p>
                      <a:pPr algn="ctr"/>
                      <a:r>
                        <a:rPr lang="en-US" sz="1000" dirty="0">
                          <a:solidFill>
                            <a:schemeClr val="tx1"/>
                          </a:solidFill>
                          <a:effectLst/>
                        </a:rPr>
                        <a:t>secondary</a:t>
                      </a:r>
                      <a:endParaRPr lang="ru-RU" sz="10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hMerge="1">
                  <a:txBody>
                    <a:bodyPr/>
                    <a:lstStyle/>
                    <a:p>
                      <a:endParaRPr lang="ru-RU" dirty="0"/>
                    </a:p>
                  </a:txBody>
                  <a:tcPr/>
                </a:tc>
                <a:tc hMerge="1">
                  <a:txBody>
                    <a:bodyPr/>
                    <a:lstStyle/>
                    <a:p>
                      <a:endParaRPr lang="ru-RU" dirty="0"/>
                    </a:p>
                  </a:txBody>
                  <a:tcPr/>
                </a:tc>
                <a:tc>
                  <a:txBody>
                    <a:bodyPr/>
                    <a:lstStyle/>
                    <a:p>
                      <a:pPr algn="ctr"/>
                      <a:r>
                        <a:rPr lang="en-US" sz="1000" dirty="0">
                          <a:solidFill>
                            <a:schemeClr val="tx1"/>
                          </a:solidFill>
                        </a:rPr>
                        <a:t>tertiary</a:t>
                      </a:r>
                      <a:endParaRPr lang="ru-RU" sz="10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083614832"/>
                  </a:ext>
                </a:extLst>
              </a:tr>
              <a:tr h="377190">
                <a:tc>
                  <a:txBody>
                    <a:bodyPr/>
                    <a:lstStyle/>
                    <a:p>
                      <a:pPr algn="ctr"/>
                      <a:r>
                        <a:rPr lang="en-US" sz="1000" i="1" dirty="0"/>
                        <a:t>before state</a:t>
                      </a:r>
                      <a:r>
                        <a:rPr lang="ru-RU" sz="1000" i="1" dirty="0"/>
                        <a:t>, </a:t>
                      </a:r>
                      <a:r>
                        <a:rPr lang="en-US" sz="1000" i="1" dirty="0"/>
                        <a:t>without classes</a:t>
                      </a:r>
                      <a:endParaRPr lang="ru-RU" sz="1000" i="1" dirty="0"/>
                    </a:p>
                  </a:txBody>
                  <a:tcPr marL="68580" marR="68580" marT="34290" marB="34290">
                    <a:lnR w="12700" cap="flat" cmpd="sng" algn="ctr">
                      <a:solidFill>
                        <a:schemeClr val="tx1"/>
                      </a:solidFill>
                      <a:prstDash val="solid"/>
                      <a:round/>
                      <a:headEnd type="none" w="med" len="med"/>
                      <a:tailEnd type="none" w="med" len="med"/>
                    </a:lnR>
                    <a:noFill/>
                  </a:tcPr>
                </a:tc>
                <a:tc gridSpan="3">
                  <a:txBody>
                    <a:bodyPr/>
                    <a:lstStyle/>
                    <a:p>
                      <a:pPr algn="ctr"/>
                      <a:r>
                        <a:rPr lang="en-US" sz="1000" i="1" dirty="0"/>
                        <a:t>state</a:t>
                      </a:r>
                      <a:r>
                        <a:rPr lang="ru-RU" sz="1000" i="1" dirty="0"/>
                        <a:t>,</a:t>
                      </a:r>
                      <a:r>
                        <a:rPr lang="en-US" sz="1000" i="1" dirty="0"/>
                        <a:t> classes</a:t>
                      </a:r>
                      <a:endParaRPr lang="ru-RU" sz="1000" i="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hMerge="1">
                  <a:txBody>
                    <a:bodyPr/>
                    <a:lstStyle/>
                    <a:p>
                      <a:endParaRPr lang="ru-RU" dirty="0"/>
                    </a:p>
                  </a:txBody>
                  <a:tcPr/>
                </a:tc>
                <a:tc hMerge="1">
                  <a:txBody>
                    <a:bodyPr/>
                    <a:lstStyle/>
                    <a:p>
                      <a:endParaRPr lang="ru-RU" dirty="0"/>
                    </a:p>
                  </a:txBody>
                  <a:tcPr/>
                </a:tc>
                <a:tc>
                  <a:txBody>
                    <a:bodyPr/>
                    <a:lstStyle/>
                    <a:p>
                      <a:pPr algn="ctr"/>
                      <a:r>
                        <a:rPr lang="en-US" sz="1000" i="1" dirty="0"/>
                        <a:t>after state</a:t>
                      </a:r>
                      <a:r>
                        <a:rPr lang="ru-RU" sz="1000" i="1" dirty="0"/>
                        <a:t>, </a:t>
                      </a:r>
                      <a:r>
                        <a:rPr lang="en-US" sz="1000" i="1" dirty="0"/>
                        <a:t>without classes</a:t>
                      </a:r>
                      <a:endParaRPr lang="ru-RU" sz="1000" i="1" dirty="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83023774"/>
                  </a:ext>
                </a:extLst>
              </a:tr>
              <a:tr h="278130">
                <a:tc>
                  <a:txBody>
                    <a:bodyPr/>
                    <a:lstStyle/>
                    <a:p>
                      <a:endParaRPr lang="ru-RU" sz="1000" dirty="0"/>
                    </a:p>
                  </a:txBody>
                  <a:tcPr marL="68580" marR="68580" marT="34290" marB="34290">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05631528"/>
                  </a:ext>
                </a:extLst>
              </a:tr>
              <a:tr h="278130">
                <a:tc>
                  <a:txBody>
                    <a:bodyPr/>
                    <a:lstStyle/>
                    <a:p>
                      <a:endParaRPr lang="ru-RU" sz="1000" dirty="0"/>
                    </a:p>
                  </a:txBody>
                  <a:tcPr marL="68580" marR="68580" marT="34290" marB="34290">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000" dirty="0"/>
                        <a:t>communistic</a:t>
                      </a:r>
                      <a:endParaRPr lang="ru-RU" sz="1000" dirty="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553470242"/>
                  </a:ext>
                </a:extLst>
              </a:tr>
              <a:tr h="278130">
                <a:tc>
                  <a:txBody>
                    <a:bodyPr/>
                    <a:lstStyle/>
                    <a:p>
                      <a:endParaRPr lang="ru-RU" sz="1000"/>
                    </a:p>
                  </a:txBody>
                  <a:tcPr marL="68580" marR="68580" marT="34290" marB="34290">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000" dirty="0"/>
                        <a:t>capitalistic</a:t>
                      </a:r>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653911130"/>
                  </a:ext>
                </a:extLst>
              </a:tr>
              <a:tr h="278130">
                <a:tc>
                  <a:txBody>
                    <a:bodyPr/>
                    <a:lstStyle/>
                    <a:p>
                      <a:endParaRPr lang="ru-RU" sz="1000" dirty="0"/>
                    </a:p>
                  </a:txBody>
                  <a:tcPr marL="68580" marR="68580" marT="34290" marB="34290">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sz="1000" dirty="0"/>
                        <a:t>feudal</a:t>
                      </a:r>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293871166"/>
                  </a:ext>
                </a:extLst>
              </a:tr>
              <a:tr h="278130">
                <a:tc>
                  <a:txBody>
                    <a:bodyPr/>
                    <a:lstStyle/>
                    <a:p>
                      <a:endParaRPr lang="ru-RU" sz="1000"/>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lang="en-US" sz="1000" dirty="0"/>
                        <a:t>slave-owning</a:t>
                      </a:r>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845390760"/>
                  </a:ext>
                </a:extLst>
              </a:tr>
              <a:tr h="278130">
                <a:tc>
                  <a:txBody>
                    <a:bodyPr/>
                    <a:lstStyle/>
                    <a:p>
                      <a:r>
                        <a:rPr lang="en-US" sz="1000" dirty="0"/>
                        <a:t>primitive communal</a:t>
                      </a:r>
                      <a:endParaRPr lang="ru-RU" sz="1000" dirty="0"/>
                    </a:p>
                  </a:txBody>
                  <a:tcPr marL="68580" marR="68580" marT="34290" marB="34290">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ru-RU" sz="1000" dirty="0"/>
                    </a:p>
                  </a:txBody>
                  <a:tcPr marL="68580" marR="68580" marT="34290" marB="3429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875393400"/>
                  </a:ext>
                </a:extLst>
              </a:tr>
            </a:tbl>
          </a:graphicData>
        </a:graphic>
      </p:graphicFrame>
      <p:cxnSp>
        <p:nvCxnSpPr>
          <p:cNvPr id="6" name="Прямая со стрелкой 5">
            <a:extLst>
              <a:ext uri="{FF2B5EF4-FFF2-40B4-BE49-F238E27FC236}">
                <a16:creationId xmlns:a16="http://schemas.microsoft.com/office/drawing/2014/main" id="{520A22A5-92BC-48FB-9E55-69B2C26317E3}"/>
              </a:ext>
            </a:extLst>
          </p:cNvPr>
          <p:cNvCxnSpPr>
            <a:cxnSpLocks/>
          </p:cNvCxnSpPr>
          <p:nvPr/>
        </p:nvCxnSpPr>
        <p:spPr>
          <a:xfrm flipV="1">
            <a:off x="2496672" y="3443194"/>
            <a:ext cx="4849906" cy="1362635"/>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8" name="Прямая соединительная линия 7">
            <a:extLst>
              <a:ext uri="{FF2B5EF4-FFF2-40B4-BE49-F238E27FC236}">
                <a16:creationId xmlns:a16="http://schemas.microsoft.com/office/drawing/2014/main" id="{46787023-E2C8-4BD7-B293-0F16E2374AB2}"/>
              </a:ext>
            </a:extLst>
          </p:cNvPr>
          <p:cNvCxnSpPr>
            <a:cxnSpLocks/>
          </p:cNvCxnSpPr>
          <p:nvPr/>
        </p:nvCxnSpPr>
        <p:spPr>
          <a:xfrm>
            <a:off x="1680883" y="2932579"/>
            <a:ext cx="603324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Прямая соединительная линия 8">
            <a:extLst>
              <a:ext uri="{FF2B5EF4-FFF2-40B4-BE49-F238E27FC236}">
                <a16:creationId xmlns:a16="http://schemas.microsoft.com/office/drawing/2014/main" id="{3D503C75-660D-4AFD-934C-17E662E529CD}"/>
              </a:ext>
            </a:extLst>
          </p:cNvPr>
          <p:cNvCxnSpPr>
            <a:cxnSpLocks/>
          </p:cNvCxnSpPr>
          <p:nvPr/>
        </p:nvCxnSpPr>
        <p:spPr>
          <a:xfrm>
            <a:off x="1692093" y="4803962"/>
            <a:ext cx="6033247"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A40CC7E-3EA4-44E4-A7DF-CBCCCF287820}"/>
              </a:ext>
            </a:extLst>
          </p:cNvPr>
          <p:cNvSpPr txBox="1"/>
          <p:nvPr/>
        </p:nvSpPr>
        <p:spPr>
          <a:xfrm rot="20828108">
            <a:off x="4376858" y="4115742"/>
            <a:ext cx="975855" cy="323165"/>
          </a:xfrm>
          <a:prstGeom prst="rect">
            <a:avLst/>
          </a:prstGeom>
          <a:noFill/>
        </p:spPr>
        <p:txBody>
          <a:bodyPr wrap="square" rtlCol="0">
            <a:spAutoFit/>
          </a:bodyPr>
          <a:lstStyle/>
          <a:p>
            <a:r>
              <a:rPr lang="en-US" sz="1500" dirty="0"/>
              <a:t>progress</a:t>
            </a:r>
            <a:endParaRPr lang="ru-RU" sz="1500" dirty="0"/>
          </a:p>
        </p:txBody>
      </p:sp>
      <p:sp>
        <p:nvSpPr>
          <p:cNvPr id="15" name="TextBox 14">
            <a:extLst>
              <a:ext uri="{FF2B5EF4-FFF2-40B4-BE49-F238E27FC236}">
                <a16:creationId xmlns:a16="http://schemas.microsoft.com/office/drawing/2014/main" id="{01C8D413-A331-42D7-A48D-DCCF9551F8D8}"/>
              </a:ext>
            </a:extLst>
          </p:cNvPr>
          <p:cNvSpPr txBox="1"/>
          <p:nvPr/>
        </p:nvSpPr>
        <p:spPr>
          <a:xfrm>
            <a:off x="5143906" y="4879478"/>
            <a:ext cx="1474694" cy="415498"/>
          </a:xfrm>
          <a:prstGeom prst="rect">
            <a:avLst/>
          </a:prstGeom>
          <a:noFill/>
        </p:spPr>
        <p:txBody>
          <a:bodyPr wrap="square">
            <a:spAutoFit/>
          </a:bodyPr>
          <a:lstStyle/>
          <a:p>
            <a:pPr algn="ctr"/>
            <a:r>
              <a:rPr lang="ru-RU" sz="1050" dirty="0" err="1"/>
              <a:t>the</a:t>
            </a:r>
            <a:r>
              <a:rPr lang="ru-RU" sz="1050" dirty="0"/>
              <a:t> </a:t>
            </a:r>
            <a:r>
              <a:rPr lang="ru-RU" sz="1050" dirty="0" err="1"/>
              <a:t>bourgeoisie</a:t>
            </a:r>
            <a:r>
              <a:rPr lang="ru-RU" sz="1050" dirty="0"/>
              <a:t> </a:t>
            </a:r>
            <a:endParaRPr lang="en-US" sz="1050" dirty="0"/>
          </a:p>
          <a:p>
            <a:pPr algn="ctr"/>
            <a:r>
              <a:rPr lang="en-US" sz="1050" dirty="0"/>
              <a:t>VS </a:t>
            </a:r>
            <a:r>
              <a:rPr lang="ru-RU" sz="1050" dirty="0" err="1"/>
              <a:t>the</a:t>
            </a:r>
            <a:r>
              <a:rPr lang="ru-RU" sz="1050" dirty="0"/>
              <a:t> </a:t>
            </a:r>
            <a:r>
              <a:rPr lang="ru-RU" sz="1050" dirty="0" err="1"/>
              <a:t>proletariat</a:t>
            </a:r>
            <a:endParaRPr lang="ru-RU" sz="1050" dirty="0"/>
          </a:p>
        </p:txBody>
      </p:sp>
      <p:sp>
        <p:nvSpPr>
          <p:cNvPr id="17" name="TextBox 16">
            <a:extLst>
              <a:ext uri="{FF2B5EF4-FFF2-40B4-BE49-F238E27FC236}">
                <a16:creationId xmlns:a16="http://schemas.microsoft.com/office/drawing/2014/main" id="{19E1ABF1-1ABD-49E2-90AE-B2378353363F}"/>
              </a:ext>
            </a:extLst>
          </p:cNvPr>
          <p:cNvSpPr txBox="1"/>
          <p:nvPr/>
        </p:nvSpPr>
        <p:spPr>
          <a:xfrm>
            <a:off x="3039036" y="4879478"/>
            <a:ext cx="883024" cy="415498"/>
          </a:xfrm>
          <a:prstGeom prst="rect">
            <a:avLst/>
          </a:prstGeom>
          <a:noFill/>
        </p:spPr>
        <p:txBody>
          <a:bodyPr wrap="square">
            <a:spAutoFit/>
          </a:bodyPr>
          <a:lstStyle/>
          <a:p>
            <a:r>
              <a:rPr lang="ru-RU" sz="1050" dirty="0" err="1"/>
              <a:t>slaveholders</a:t>
            </a:r>
            <a:r>
              <a:rPr lang="ru-RU" sz="1050" dirty="0"/>
              <a:t> </a:t>
            </a:r>
            <a:r>
              <a:rPr lang="en-US" sz="1050" dirty="0"/>
              <a:t>VS</a:t>
            </a:r>
            <a:r>
              <a:rPr lang="ru-RU" sz="1050" dirty="0"/>
              <a:t> </a:t>
            </a:r>
            <a:r>
              <a:rPr lang="ru-RU" sz="1050" dirty="0" err="1"/>
              <a:t>slaves</a:t>
            </a:r>
            <a:endParaRPr lang="ru-RU" sz="1050" dirty="0"/>
          </a:p>
        </p:txBody>
      </p:sp>
      <p:sp>
        <p:nvSpPr>
          <p:cNvPr id="19" name="TextBox 18">
            <a:extLst>
              <a:ext uri="{FF2B5EF4-FFF2-40B4-BE49-F238E27FC236}">
                <a16:creationId xmlns:a16="http://schemas.microsoft.com/office/drawing/2014/main" id="{4AE9D084-B101-4BF4-9FFC-DFA8DA825839}"/>
              </a:ext>
            </a:extLst>
          </p:cNvPr>
          <p:cNvSpPr txBox="1"/>
          <p:nvPr/>
        </p:nvSpPr>
        <p:spPr>
          <a:xfrm>
            <a:off x="4154223" y="4879478"/>
            <a:ext cx="952095" cy="415498"/>
          </a:xfrm>
          <a:prstGeom prst="rect">
            <a:avLst/>
          </a:prstGeom>
          <a:noFill/>
        </p:spPr>
        <p:txBody>
          <a:bodyPr wrap="square">
            <a:spAutoFit/>
          </a:bodyPr>
          <a:lstStyle/>
          <a:p>
            <a:r>
              <a:rPr lang="ru-RU" sz="1050" dirty="0" err="1"/>
              <a:t>feudal</a:t>
            </a:r>
            <a:r>
              <a:rPr lang="ru-RU" sz="1050" dirty="0"/>
              <a:t> </a:t>
            </a:r>
            <a:r>
              <a:rPr lang="ru-RU" sz="1050" dirty="0" err="1"/>
              <a:t>lords</a:t>
            </a:r>
            <a:r>
              <a:rPr lang="ru-RU" sz="1050" dirty="0"/>
              <a:t> </a:t>
            </a:r>
            <a:endParaRPr lang="en-US" sz="1050" dirty="0"/>
          </a:p>
          <a:p>
            <a:r>
              <a:rPr lang="en-US" sz="1050" dirty="0"/>
              <a:t>VS </a:t>
            </a:r>
            <a:r>
              <a:rPr lang="ru-RU" sz="1050" dirty="0" err="1"/>
              <a:t>peasants</a:t>
            </a:r>
            <a:endParaRPr lang="ru-RU" sz="1050" dirty="0"/>
          </a:p>
        </p:txBody>
      </p:sp>
      <p:sp>
        <p:nvSpPr>
          <p:cNvPr id="11" name="Пятиугольник 2">
            <a:extLst>
              <a:ext uri="{FF2B5EF4-FFF2-40B4-BE49-F238E27FC236}">
                <a16:creationId xmlns:a16="http://schemas.microsoft.com/office/drawing/2014/main" id="{D8F4A4DA-D722-4F59-9A83-186BC3955FB6}"/>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sz="1600" b="1" dirty="0"/>
              <a:t>Formational approach</a:t>
            </a:r>
            <a:endParaRPr lang="ru-RU" sz="1600" b="1" dirty="0"/>
          </a:p>
          <a:p>
            <a:pPr algn="ctr"/>
            <a:endParaRPr lang="ru-RU" dirty="0"/>
          </a:p>
        </p:txBody>
      </p:sp>
      <p:pic>
        <p:nvPicPr>
          <p:cNvPr id="12" name="Рисунок 11">
            <a:extLst>
              <a:ext uri="{FF2B5EF4-FFF2-40B4-BE49-F238E27FC236}">
                <a16:creationId xmlns:a16="http://schemas.microsoft.com/office/drawing/2014/main" id="{D38102AA-F51C-4F71-81AB-3925BC6DB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207994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377AB394-3C3D-4D43-B0B8-548DB3A08C48}"/>
              </a:ext>
            </a:extLst>
          </p:cNvPr>
          <p:cNvPicPr>
            <a:picLocks noChangeAspect="1"/>
          </p:cNvPicPr>
          <p:nvPr/>
        </p:nvPicPr>
        <p:blipFill>
          <a:blip r:embed="rId2"/>
          <a:stretch>
            <a:fillRect/>
          </a:stretch>
        </p:blipFill>
        <p:spPr>
          <a:xfrm>
            <a:off x="345141" y="1119606"/>
            <a:ext cx="2375647" cy="2984567"/>
          </a:xfrm>
          <a:prstGeom prst="rect">
            <a:avLst/>
          </a:prstGeom>
        </p:spPr>
      </p:pic>
      <p:pic>
        <p:nvPicPr>
          <p:cNvPr id="5122" name="Picture 2" descr="Picture background">
            <a:extLst>
              <a:ext uri="{FF2B5EF4-FFF2-40B4-BE49-F238E27FC236}">
                <a16:creationId xmlns:a16="http://schemas.microsoft.com/office/drawing/2014/main" id="{F3069A0D-E03C-4486-B8AA-686938AA4FA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5" r="1598"/>
          <a:stretch/>
        </p:blipFill>
        <p:spPr bwMode="auto">
          <a:xfrm>
            <a:off x="3025588" y="2250141"/>
            <a:ext cx="4554071" cy="3167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FD623A-D9A7-42F3-8BCF-EBC508F1F42C}"/>
              </a:ext>
            </a:extLst>
          </p:cNvPr>
          <p:cNvSpPr txBox="1"/>
          <p:nvPr/>
        </p:nvSpPr>
        <p:spPr>
          <a:xfrm>
            <a:off x="3653118" y="5030773"/>
            <a:ext cx="2375647" cy="300082"/>
          </a:xfrm>
          <a:prstGeom prst="rect">
            <a:avLst/>
          </a:prstGeom>
          <a:solidFill>
            <a:schemeClr val="bg1"/>
          </a:solidFill>
        </p:spPr>
        <p:txBody>
          <a:bodyPr wrap="square">
            <a:spAutoFit/>
          </a:bodyPr>
          <a:lstStyle/>
          <a:p>
            <a:pPr algn="ctr"/>
            <a:r>
              <a:rPr lang="ru-RU" sz="1350" dirty="0" err="1"/>
              <a:t>production</a:t>
            </a:r>
            <a:r>
              <a:rPr lang="ru-RU" sz="1350" dirty="0"/>
              <a:t> </a:t>
            </a:r>
            <a:r>
              <a:rPr lang="ru-RU" sz="1350" dirty="0" err="1"/>
              <a:t>forces</a:t>
            </a:r>
            <a:endParaRPr lang="ru-RU" sz="1350" dirty="0"/>
          </a:p>
        </p:txBody>
      </p:sp>
      <p:sp>
        <p:nvSpPr>
          <p:cNvPr id="9" name="TextBox 8">
            <a:extLst>
              <a:ext uri="{FF2B5EF4-FFF2-40B4-BE49-F238E27FC236}">
                <a16:creationId xmlns:a16="http://schemas.microsoft.com/office/drawing/2014/main" id="{AF72B380-9849-42F4-A8AA-22F4CA3C8D31}"/>
              </a:ext>
            </a:extLst>
          </p:cNvPr>
          <p:cNvSpPr txBox="1"/>
          <p:nvPr/>
        </p:nvSpPr>
        <p:spPr>
          <a:xfrm>
            <a:off x="3688977" y="4560127"/>
            <a:ext cx="2375647" cy="300082"/>
          </a:xfrm>
          <a:prstGeom prst="rect">
            <a:avLst/>
          </a:prstGeom>
          <a:solidFill>
            <a:schemeClr val="bg1"/>
          </a:solidFill>
        </p:spPr>
        <p:txBody>
          <a:bodyPr wrap="square">
            <a:spAutoFit/>
          </a:bodyPr>
          <a:lstStyle/>
          <a:p>
            <a:pPr algn="ctr"/>
            <a:r>
              <a:rPr lang="en-US" sz="1350" dirty="0"/>
              <a:t>relations of production</a:t>
            </a:r>
            <a:endParaRPr lang="ru-RU" sz="1350" dirty="0"/>
          </a:p>
        </p:txBody>
      </p:sp>
      <p:sp>
        <p:nvSpPr>
          <p:cNvPr id="8" name="Равнобедренный треугольник 7">
            <a:extLst>
              <a:ext uri="{FF2B5EF4-FFF2-40B4-BE49-F238E27FC236}">
                <a16:creationId xmlns:a16="http://schemas.microsoft.com/office/drawing/2014/main" id="{FF4ADE4C-9931-43DF-A7F6-AA4EB625C620}"/>
              </a:ext>
            </a:extLst>
          </p:cNvPr>
          <p:cNvSpPr/>
          <p:nvPr/>
        </p:nvSpPr>
        <p:spPr>
          <a:xfrm>
            <a:off x="3832412" y="2406530"/>
            <a:ext cx="2196353" cy="1926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6" name="TextBox 5">
            <a:extLst>
              <a:ext uri="{FF2B5EF4-FFF2-40B4-BE49-F238E27FC236}">
                <a16:creationId xmlns:a16="http://schemas.microsoft.com/office/drawing/2014/main" id="{69EC3353-EBDB-4292-AD9F-E5EDE523C1AD}"/>
              </a:ext>
            </a:extLst>
          </p:cNvPr>
          <p:cNvSpPr txBox="1"/>
          <p:nvPr/>
        </p:nvSpPr>
        <p:spPr>
          <a:xfrm>
            <a:off x="4572000" y="2720519"/>
            <a:ext cx="995278" cy="1754326"/>
          </a:xfrm>
          <a:prstGeom prst="rect">
            <a:avLst/>
          </a:prstGeom>
          <a:noFill/>
        </p:spPr>
        <p:txBody>
          <a:bodyPr wrap="square" rtlCol="0">
            <a:spAutoFit/>
          </a:bodyPr>
          <a:lstStyle/>
          <a:p>
            <a:r>
              <a:rPr lang="en-US" sz="1350" dirty="0"/>
              <a:t>law</a:t>
            </a:r>
          </a:p>
          <a:p>
            <a:r>
              <a:rPr lang="en-US" sz="1350" dirty="0"/>
              <a:t>family</a:t>
            </a:r>
          </a:p>
          <a:p>
            <a:r>
              <a:rPr lang="en-US" sz="1350" dirty="0"/>
              <a:t>education</a:t>
            </a:r>
          </a:p>
          <a:p>
            <a:r>
              <a:rPr lang="en-US" sz="1350" dirty="0"/>
              <a:t>ideology</a:t>
            </a:r>
          </a:p>
          <a:p>
            <a:r>
              <a:rPr lang="en-US" sz="1350" dirty="0"/>
              <a:t>politics</a:t>
            </a:r>
          </a:p>
          <a:p>
            <a:r>
              <a:rPr lang="en-US" sz="1350" dirty="0"/>
              <a:t>culture</a:t>
            </a:r>
          </a:p>
          <a:p>
            <a:r>
              <a:rPr lang="en-US" sz="1350" dirty="0"/>
              <a:t>art</a:t>
            </a:r>
          </a:p>
          <a:p>
            <a:r>
              <a:rPr lang="en-US" sz="1350" dirty="0"/>
              <a:t>religion</a:t>
            </a:r>
            <a:endParaRPr lang="ru-RU" sz="1350" dirty="0"/>
          </a:p>
        </p:txBody>
      </p:sp>
      <p:sp>
        <p:nvSpPr>
          <p:cNvPr id="13" name="TextBox 12">
            <a:extLst>
              <a:ext uri="{FF2B5EF4-FFF2-40B4-BE49-F238E27FC236}">
                <a16:creationId xmlns:a16="http://schemas.microsoft.com/office/drawing/2014/main" id="{60B762C8-FB45-4D5B-9151-7B6A5EDC55ED}"/>
              </a:ext>
            </a:extLst>
          </p:cNvPr>
          <p:cNvSpPr txBox="1"/>
          <p:nvPr/>
        </p:nvSpPr>
        <p:spPr>
          <a:xfrm>
            <a:off x="6835589" y="4748839"/>
            <a:ext cx="573741" cy="300082"/>
          </a:xfrm>
          <a:prstGeom prst="rect">
            <a:avLst/>
          </a:prstGeom>
          <a:solidFill>
            <a:schemeClr val="bg1"/>
          </a:solidFill>
        </p:spPr>
        <p:txBody>
          <a:bodyPr wrap="square">
            <a:spAutoFit/>
          </a:bodyPr>
          <a:lstStyle/>
          <a:p>
            <a:pPr algn="ctr"/>
            <a:r>
              <a:rPr lang="ru-RU" sz="1350" dirty="0" err="1"/>
              <a:t>bas</a:t>
            </a:r>
            <a:r>
              <a:rPr lang="en-US" sz="1350" dirty="0"/>
              <a:t>e</a:t>
            </a:r>
            <a:endParaRPr lang="ru-RU" sz="1350" dirty="0"/>
          </a:p>
        </p:txBody>
      </p:sp>
      <p:sp>
        <p:nvSpPr>
          <p:cNvPr id="15" name="TextBox 14">
            <a:extLst>
              <a:ext uri="{FF2B5EF4-FFF2-40B4-BE49-F238E27FC236}">
                <a16:creationId xmlns:a16="http://schemas.microsoft.com/office/drawing/2014/main" id="{E2C34E08-3E3D-4D7C-9BE9-1F92BB39968E}"/>
              </a:ext>
            </a:extLst>
          </p:cNvPr>
          <p:cNvSpPr txBox="1"/>
          <p:nvPr/>
        </p:nvSpPr>
        <p:spPr>
          <a:xfrm>
            <a:off x="6638365" y="3180016"/>
            <a:ext cx="1438835" cy="300082"/>
          </a:xfrm>
          <a:prstGeom prst="rect">
            <a:avLst/>
          </a:prstGeom>
          <a:solidFill>
            <a:schemeClr val="bg1"/>
          </a:solidFill>
        </p:spPr>
        <p:txBody>
          <a:bodyPr wrap="square">
            <a:spAutoFit/>
          </a:bodyPr>
          <a:lstStyle/>
          <a:p>
            <a:r>
              <a:rPr lang="ru-RU" sz="1350" dirty="0" err="1"/>
              <a:t>superstructure</a:t>
            </a:r>
            <a:endParaRPr lang="ru-RU" sz="1350" dirty="0"/>
          </a:p>
        </p:txBody>
      </p:sp>
      <p:sp>
        <p:nvSpPr>
          <p:cNvPr id="19" name="TextBox 18">
            <a:extLst>
              <a:ext uri="{FF2B5EF4-FFF2-40B4-BE49-F238E27FC236}">
                <a16:creationId xmlns:a16="http://schemas.microsoft.com/office/drawing/2014/main" id="{9B9A0D33-CBF2-4965-9DBF-099A92DA7A51}"/>
              </a:ext>
            </a:extLst>
          </p:cNvPr>
          <p:cNvSpPr txBox="1"/>
          <p:nvPr/>
        </p:nvSpPr>
        <p:spPr>
          <a:xfrm>
            <a:off x="309283" y="4199776"/>
            <a:ext cx="1828800" cy="1131079"/>
          </a:xfrm>
          <a:prstGeom prst="rect">
            <a:avLst/>
          </a:prstGeom>
          <a:noFill/>
        </p:spPr>
        <p:txBody>
          <a:bodyPr wrap="square">
            <a:spAutoFit/>
          </a:bodyPr>
          <a:lstStyle/>
          <a:p>
            <a:r>
              <a:rPr lang="en-US" sz="1350" dirty="0"/>
              <a:t>K. </a:t>
            </a:r>
            <a:r>
              <a:rPr lang="ru-RU" sz="1350" dirty="0" err="1"/>
              <a:t>Marx</a:t>
            </a:r>
            <a:r>
              <a:rPr lang="ru-RU" sz="1350" dirty="0"/>
              <a:t> </a:t>
            </a:r>
            <a:endParaRPr lang="en-US" sz="1350" dirty="0"/>
          </a:p>
          <a:p>
            <a:endParaRPr lang="en-US" sz="1350" i="1" dirty="0"/>
          </a:p>
          <a:p>
            <a:r>
              <a:rPr lang="ru-RU" sz="1350" i="1" dirty="0"/>
              <a:t>A </a:t>
            </a:r>
            <a:r>
              <a:rPr lang="ru-RU" sz="1350" i="1" dirty="0" err="1"/>
              <a:t>Contribution</a:t>
            </a:r>
            <a:r>
              <a:rPr lang="ru-RU" sz="1350" i="1" dirty="0"/>
              <a:t> </a:t>
            </a:r>
            <a:r>
              <a:rPr lang="ru-RU" sz="1350" i="1" dirty="0" err="1"/>
              <a:t>to</a:t>
            </a:r>
            <a:r>
              <a:rPr lang="ru-RU" sz="1350" i="1" dirty="0"/>
              <a:t> </a:t>
            </a:r>
            <a:r>
              <a:rPr lang="ru-RU" sz="1350" i="1" dirty="0" err="1"/>
              <a:t>the</a:t>
            </a:r>
            <a:r>
              <a:rPr lang="ru-RU" sz="1350" i="1" dirty="0"/>
              <a:t> </a:t>
            </a:r>
            <a:r>
              <a:rPr lang="ru-RU" sz="1350" i="1" dirty="0" err="1"/>
              <a:t>Critique</a:t>
            </a:r>
            <a:r>
              <a:rPr lang="ru-RU" sz="1350" i="1" dirty="0"/>
              <a:t> </a:t>
            </a:r>
            <a:r>
              <a:rPr lang="ru-RU" sz="1350" i="1" dirty="0" err="1"/>
              <a:t>of</a:t>
            </a:r>
            <a:r>
              <a:rPr lang="ru-RU" sz="1350" i="1" dirty="0"/>
              <a:t> </a:t>
            </a:r>
            <a:r>
              <a:rPr lang="ru-RU" sz="1350" i="1" dirty="0" err="1"/>
              <a:t>Political</a:t>
            </a:r>
            <a:r>
              <a:rPr lang="ru-RU" sz="1350" i="1" dirty="0"/>
              <a:t> </a:t>
            </a:r>
            <a:r>
              <a:rPr lang="ru-RU" sz="1350" i="1" dirty="0" err="1"/>
              <a:t>Economy</a:t>
            </a:r>
            <a:r>
              <a:rPr lang="ru-RU" sz="1350" i="1" dirty="0"/>
              <a:t> </a:t>
            </a:r>
            <a:r>
              <a:rPr lang="ru-RU" sz="1350" dirty="0"/>
              <a:t>(</a:t>
            </a:r>
            <a:r>
              <a:rPr lang="ru-RU" sz="1350" b="1" dirty="0"/>
              <a:t>1859</a:t>
            </a:r>
            <a:r>
              <a:rPr lang="ru-RU" sz="1350" dirty="0"/>
              <a:t>)</a:t>
            </a:r>
          </a:p>
        </p:txBody>
      </p:sp>
      <p:sp>
        <p:nvSpPr>
          <p:cNvPr id="11" name="Пятиугольник 2">
            <a:extLst>
              <a:ext uri="{FF2B5EF4-FFF2-40B4-BE49-F238E27FC236}">
                <a16:creationId xmlns:a16="http://schemas.microsoft.com/office/drawing/2014/main" id="{A51334BB-21B8-49FD-B376-91AF9582BE1A}"/>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sz="1600" b="1" dirty="0"/>
              <a:t>Formational approach</a:t>
            </a:r>
            <a:endParaRPr lang="ru-RU" sz="1600" b="1" dirty="0"/>
          </a:p>
          <a:p>
            <a:pPr algn="ctr"/>
            <a:endParaRPr lang="ru-RU" dirty="0"/>
          </a:p>
        </p:txBody>
      </p:sp>
      <p:pic>
        <p:nvPicPr>
          <p:cNvPr id="12" name="Рисунок 11">
            <a:extLst>
              <a:ext uri="{FF2B5EF4-FFF2-40B4-BE49-F238E27FC236}">
                <a16:creationId xmlns:a16="http://schemas.microsoft.com/office/drawing/2014/main" id="{C8DC7643-1DF9-4379-B4C2-01DE2E574D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04725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7">
            <a:extLst>
              <a:ext uri="{FF2B5EF4-FFF2-40B4-BE49-F238E27FC236}">
                <a16:creationId xmlns:a16="http://schemas.microsoft.com/office/drawing/2014/main" id="{4D69E674-78ED-47C7-A44A-419FBD214D67}"/>
              </a:ext>
            </a:extLst>
          </p:cNvPr>
          <p:cNvGraphicFramePr>
            <a:graphicFrameLocks noGrp="1"/>
          </p:cNvGraphicFramePr>
          <p:nvPr>
            <p:extLst>
              <p:ext uri="{D42A27DB-BD31-4B8C-83A1-F6EECF244321}">
                <p14:modId xmlns:p14="http://schemas.microsoft.com/office/powerpoint/2010/main" val="3030179201"/>
              </p:ext>
            </p:extLst>
          </p:nvPr>
        </p:nvGraphicFramePr>
        <p:xfrm>
          <a:off x="1189382" y="2785925"/>
          <a:ext cx="6765235" cy="2533499"/>
        </p:xfrm>
        <a:graphic>
          <a:graphicData uri="http://schemas.openxmlformats.org/drawingml/2006/table">
            <a:tbl>
              <a:tblPr firstRow="1" bandRow="1">
                <a:tableStyleId>{5C22544A-7EE6-4342-B048-85BDC9FD1C3A}</a:tableStyleId>
              </a:tblPr>
              <a:tblGrid>
                <a:gridCol w="1467459">
                  <a:extLst>
                    <a:ext uri="{9D8B030D-6E8A-4147-A177-3AD203B41FA5}">
                      <a16:colId xmlns:a16="http://schemas.microsoft.com/office/drawing/2014/main" val="712005457"/>
                    </a:ext>
                  </a:extLst>
                </a:gridCol>
                <a:gridCol w="5297776">
                  <a:extLst>
                    <a:ext uri="{9D8B030D-6E8A-4147-A177-3AD203B41FA5}">
                      <a16:colId xmlns:a16="http://schemas.microsoft.com/office/drawing/2014/main" val="1912845938"/>
                    </a:ext>
                  </a:extLst>
                </a:gridCol>
              </a:tblGrid>
              <a:tr h="344405">
                <a:tc>
                  <a:txBody>
                    <a:bodyPr/>
                    <a:lstStyle/>
                    <a:p>
                      <a:r>
                        <a:rPr lang="en-US" sz="1000" dirty="0"/>
                        <a:t>Concepts</a:t>
                      </a:r>
                      <a:endParaRPr lang="ru-RU" sz="1000" dirty="0"/>
                    </a:p>
                  </a:txBody>
                  <a:tcPr marL="68580" marR="68580" marT="34290" marB="34290"/>
                </a:tc>
                <a:tc>
                  <a:txBody>
                    <a:bodyPr/>
                    <a:lstStyle/>
                    <a:p>
                      <a:r>
                        <a:rPr lang="en-US" sz="1000" dirty="0"/>
                        <a:t>Ideas</a:t>
                      </a:r>
                      <a:endParaRPr lang="ru-RU" sz="1000" dirty="0"/>
                    </a:p>
                  </a:txBody>
                  <a:tcPr marL="68580" marR="68580" marT="34290" marB="34290"/>
                </a:tc>
                <a:extLst>
                  <a:ext uri="{0D108BD9-81ED-4DB2-BD59-A6C34878D82A}">
                    <a16:rowId xmlns:a16="http://schemas.microsoft.com/office/drawing/2014/main" val="3487485642"/>
                  </a:ext>
                </a:extLst>
              </a:tr>
              <a:tr h="344405">
                <a:tc>
                  <a:txBody>
                    <a:bodyPr/>
                    <a:lstStyle/>
                    <a:p>
                      <a:r>
                        <a:rPr lang="en-US" sz="1000" b="1" dirty="0"/>
                        <a:t>Human</a:t>
                      </a:r>
                      <a:endParaRPr lang="ru-RU"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Man is the highest value</a:t>
                      </a:r>
                      <a:r>
                        <a:rPr lang="ru-RU" sz="1000" dirty="0"/>
                        <a:t> (</a:t>
                      </a:r>
                      <a:r>
                        <a:rPr lang="en-US" sz="1000" dirty="0"/>
                        <a:t>rights</a:t>
                      </a:r>
                      <a:r>
                        <a:rPr lang="ru-RU" sz="1000" dirty="0"/>
                        <a:t>, </a:t>
                      </a:r>
                      <a:r>
                        <a:rPr lang="en-US" sz="1000" dirty="0"/>
                        <a:t>freedoms)</a:t>
                      </a:r>
                      <a:endParaRPr lang="ru-RU" sz="1000" dirty="0"/>
                    </a:p>
                  </a:txBody>
                  <a:tcPr marL="68580" marR="68580" marT="34290" marB="34290"/>
                </a:tc>
                <a:extLst>
                  <a:ext uri="{0D108BD9-81ED-4DB2-BD59-A6C34878D82A}">
                    <a16:rowId xmlns:a16="http://schemas.microsoft.com/office/drawing/2014/main" val="1408188343"/>
                  </a:ext>
                </a:extLst>
              </a:tr>
              <a:tr h="344405">
                <a:tc>
                  <a:txBody>
                    <a:bodyPr/>
                    <a:lstStyle/>
                    <a:p>
                      <a:r>
                        <a:rPr lang="en-US" sz="1000" dirty="0"/>
                        <a:t>Society</a:t>
                      </a:r>
                      <a:endParaRPr lang="ru-RU" sz="1000" dirty="0"/>
                    </a:p>
                  </a:txBody>
                  <a:tcPr marL="68580" marR="68580" marT="34290" marB="34290"/>
                </a:tc>
                <a:tc>
                  <a:txBody>
                    <a:bodyPr/>
                    <a:lstStyle/>
                    <a:p>
                      <a:r>
                        <a:rPr lang="en-US" sz="1000" dirty="0"/>
                        <a:t>Society must create conditions for the development of the individual</a:t>
                      </a:r>
                      <a:endParaRPr lang="ru-RU" sz="1000" dirty="0"/>
                    </a:p>
                  </a:txBody>
                  <a:tcPr marL="68580" marR="68580" marT="34290" marB="34290"/>
                </a:tc>
                <a:extLst>
                  <a:ext uri="{0D108BD9-81ED-4DB2-BD59-A6C34878D82A}">
                    <a16:rowId xmlns:a16="http://schemas.microsoft.com/office/drawing/2014/main" val="60955525"/>
                  </a:ext>
                </a:extLst>
              </a:tr>
              <a:tr h="467069">
                <a:tc>
                  <a:txBody>
                    <a:bodyPr/>
                    <a:lstStyle/>
                    <a:p>
                      <a:r>
                        <a:rPr lang="en-US" sz="1000" dirty="0"/>
                        <a:t>State</a:t>
                      </a:r>
                      <a:endParaRPr lang="ru-RU" sz="1000" dirty="0"/>
                    </a:p>
                  </a:txBody>
                  <a:tcPr marL="68580" marR="68580" marT="34290" marB="34290"/>
                </a:tc>
                <a:tc>
                  <a:txBody>
                    <a:bodyPr/>
                    <a:lstStyle/>
                    <a:p>
                      <a:r>
                        <a:rPr lang="en-US" sz="1000" dirty="0"/>
                        <a:t>The state should not interfere in private life and the economy</a:t>
                      </a:r>
                      <a:r>
                        <a:rPr lang="ru-RU" sz="1000" dirty="0"/>
                        <a:t>, </a:t>
                      </a:r>
                      <a:r>
                        <a:rPr lang="en-US" sz="1000" dirty="0"/>
                        <a:t>only to protect the rights of people</a:t>
                      </a:r>
                      <a:r>
                        <a:rPr lang="ru-RU" sz="1000" dirty="0"/>
                        <a:t>, </a:t>
                      </a:r>
                      <a:r>
                        <a:rPr lang="en-US" sz="1000" dirty="0"/>
                        <a:t>private property</a:t>
                      </a:r>
                      <a:endParaRPr lang="ru-RU" sz="1000" dirty="0"/>
                    </a:p>
                  </a:txBody>
                  <a:tcPr marL="68580" marR="68580" marT="34290" marB="34290"/>
                </a:tc>
                <a:extLst>
                  <a:ext uri="{0D108BD9-81ED-4DB2-BD59-A6C34878D82A}">
                    <a16:rowId xmlns:a16="http://schemas.microsoft.com/office/drawing/2014/main" val="1621285877"/>
                  </a:ext>
                </a:extLst>
              </a:tr>
              <a:tr h="344405">
                <a:tc>
                  <a:txBody>
                    <a:bodyPr/>
                    <a:lstStyle/>
                    <a:p>
                      <a:r>
                        <a:rPr lang="en-US" sz="1000" dirty="0"/>
                        <a:t>Political system</a:t>
                      </a:r>
                      <a:endParaRPr lang="ru-RU" sz="1000" dirty="0"/>
                    </a:p>
                  </a:txBody>
                  <a:tcPr marL="68580" marR="68580" marT="34290" marB="34290"/>
                </a:tc>
                <a:tc>
                  <a:txBody>
                    <a:bodyPr/>
                    <a:lstStyle/>
                    <a:p>
                      <a:r>
                        <a:rPr lang="en-US" sz="1000" dirty="0"/>
                        <a:t>Liberal democracy</a:t>
                      </a:r>
                      <a:endParaRPr lang="ru-RU" sz="1000" dirty="0"/>
                    </a:p>
                  </a:txBody>
                  <a:tcPr marL="68580" marR="68580" marT="34290" marB="34290"/>
                </a:tc>
                <a:extLst>
                  <a:ext uri="{0D108BD9-81ED-4DB2-BD59-A6C34878D82A}">
                    <a16:rowId xmlns:a16="http://schemas.microsoft.com/office/drawing/2014/main" val="1906829019"/>
                  </a:ext>
                </a:extLst>
              </a:tr>
              <a:tr h="344405">
                <a:tc>
                  <a:txBody>
                    <a:bodyPr/>
                    <a:lstStyle/>
                    <a:p>
                      <a:r>
                        <a:rPr lang="en-US" sz="1000" dirty="0"/>
                        <a:t>Economy</a:t>
                      </a:r>
                      <a:endParaRPr lang="ru-RU" sz="1000" dirty="0"/>
                    </a:p>
                  </a:txBody>
                  <a:tcPr marL="68580" marR="68580" marT="34290" marB="34290"/>
                </a:tc>
                <a:tc>
                  <a:txBody>
                    <a:bodyPr/>
                    <a:lstStyle/>
                    <a:p>
                      <a:r>
                        <a:rPr lang="en-US" sz="1000" dirty="0"/>
                        <a:t>Free market</a:t>
                      </a:r>
                      <a:endParaRPr lang="ru-RU" sz="1000" dirty="0"/>
                    </a:p>
                  </a:txBody>
                  <a:tcPr marL="68580" marR="68580" marT="34290" marB="34290"/>
                </a:tc>
                <a:extLst>
                  <a:ext uri="{0D108BD9-81ED-4DB2-BD59-A6C34878D82A}">
                    <a16:rowId xmlns:a16="http://schemas.microsoft.com/office/drawing/2014/main" val="1430075338"/>
                  </a:ext>
                </a:extLst>
              </a:tr>
              <a:tr h="344405">
                <a:tc>
                  <a:txBody>
                    <a:bodyPr/>
                    <a:lstStyle/>
                    <a:p>
                      <a:r>
                        <a:rPr lang="en-US" sz="1000" dirty="0"/>
                        <a:t>International relations</a:t>
                      </a:r>
                      <a:endParaRPr lang="ru-RU" sz="1000" dirty="0"/>
                    </a:p>
                  </a:txBody>
                  <a:tcPr marL="68580" marR="68580" marT="34290" marB="34290"/>
                </a:tc>
                <a:tc>
                  <a:txBody>
                    <a:bodyPr/>
                    <a:lstStyle/>
                    <a:p>
                      <a:r>
                        <a:rPr lang="ru-RU" sz="1000" dirty="0"/>
                        <a:t>«</a:t>
                      </a:r>
                      <a:r>
                        <a:rPr lang="en-US" sz="1000" dirty="0"/>
                        <a:t>Democracies do not fight</a:t>
                      </a:r>
                      <a:r>
                        <a:rPr lang="ru-RU" sz="1000" dirty="0"/>
                        <a:t>»</a:t>
                      </a:r>
                      <a:r>
                        <a:rPr lang="en-US" sz="1000" dirty="0"/>
                        <a:t>; supranational structures, international law</a:t>
                      </a:r>
                      <a:endParaRPr lang="ru-RU" sz="1000" dirty="0"/>
                    </a:p>
                  </a:txBody>
                  <a:tcPr marL="68580" marR="68580" marT="34290" marB="34290"/>
                </a:tc>
                <a:extLst>
                  <a:ext uri="{0D108BD9-81ED-4DB2-BD59-A6C34878D82A}">
                    <a16:rowId xmlns:a16="http://schemas.microsoft.com/office/drawing/2014/main" val="2855450226"/>
                  </a:ext>
                </a:extLst>
              </a:tr>
            </a:tbl>
          </a:graphicData>
        </a:graphic>
      </p:graphicFrame>
      <p:sp>
        <p:nvSpPr>
          <p:cNvPr id="8" name="TextBox 7">
            <a:extLst>
              <a:ext uri="{FF2B5EF4-FFF2-40B4-BE49-F238E27FC236}">
                <a16:creationId xmlns:a16="http://schemas.microsoft.com/office/drawing/2014/main" id="{0D63F253-9220-4E06-A81E-77D63E4C5864}"/>
              </a:ext>
            </a:extLst>
          </p:cNvPr>
          <p:cNvSpPr txBox="1"/>
          <p:nvPr/>
        </p:nvSpPr>
        <p:spPr>
          <a:xfrm>
            <a:off x="1567577" y="2323759"/>
            <a:ext cx="6095999" cy="300082"/>
          </a:xfrm>
          <a:prstGeom prst="rect">
            <a:avLst/>
          </a:prstGeom>
          <a:noFill/>
        </p:spPr>
        <p:txBody>
          <a:bodyPr wrap="square" rtlCol="0">
            <a:spAutoFit/>
          </a:bodyPr>
          <a:lstStyle/>
          <a:p>
            <a:r>
              <a:rPr lang="en-US" sz="1350" b="1" dirty="0"/>
              <a:t>Key terms</a:t>
            </a:r>
            <a:r>
              <a:rPr lang="ru-RU" sz="1350" b="1" dirty="0"/>
              <a:t>:</a:t>
            </a:r>
            <a:r>
              <a:rPr lang="en-US" sz="1350" dirty="0"/>
              <a:t> democracy</a:t>
            </a:r>
            <a:r>
              <a:rPr lang="ru-RU" sz="1350" dirty="0"/>
              <a:t>, </a:t>
            </a:r>
            <a:r>
              <a:rPr lang="en-US" sz="1350" dirty="0"/>
              <a:t>human rights and freedoms</a:t>
            </a:r>
            <a:r>
              <a:rPr lang="ru-RU" sz="1350" dirty="0"/>
              <a:t>, </a:t>
            </a:r>
            <a:r>
              <a:rPr lang="en-US" sz="1350" dirty="0"/>
              <a:t>free market economy</a:t>
            </a:r>
            <a:endParaRPr lang="ru-RU" sz="1350" dirty="0"/>
          </a:p>
        </p:txBody>
      </p:sp>
      <p:sp>
        <p:nvSpPr>
          <p:cNvPr id="5" name="Пятиугольник 2">
            <a:extLst>
              <a:ext uri="{FF2B5EF4-FFF2-40B4-BE49-F238E27FC236}">
                <a16:creationId xmlns:a16="http://schemas.microsoft.com/office/drawing/2014/main" id="{3CB2EC17-CD1E-48B8-8E03-58234DB1F010}"/>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endParaRPr lang="en-US" sz="1600" b="1" dirty="0"/>
          </a:p>
          <a:p>
            <a:pPr algn="ctr"/>
            <a:r>
              <a:rPr lang="en-US" sz="1600" b="1" dirty="0"/>
              <a:t>Liberal-democratic approach</a:t>
            </a:r>
            <a:br>
              <a:rPr lang="en-US" sz="1600" b="1" dirty="0"/>
            </a:br>
            <a:endParaRPr lang="en-US" sz="1600" b="1" dirty="0"/>
          </a:p>
          <a:p>
            <a:pPr algn="ctr"/>
            <a:endParaRPr lang="ru-RU" dirty="0"/>
          </a:p>
        </p:txBody>
      </p:sp>
      <p:pic>
        <p:nvPicPr>
          <p:cNvPr id="6" name="Рисунок 5">
            <a:extLst>
              <a:ext uri="{FF2B5EF4-FFF2-40B4-BE49-F238E27FC236}">
                <a16:creationId xmlns:a16="http://schemas.microsoft.com/office/drawing/2014/main" id="{8D90AAB2-0BC5-439B-800C-B35ACC7BB9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469285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B2A812B8-A356-43F2-B05C-7A2E07DB7EAF}"/>
              </a:ext>
            </a:extLst>
          </p:cNvPr>
          <p:cNvSpPr>
            <a:spLocks noGrp="1"/>
          </p:cNvSpPr>
          <p:nvPr>
            <p:ph idx="1"/>
          </p:nvPr>
        </p:nvSpPr>
        <p:spPr>
          <a:xfrm>
            <a:off x="704187" y="1797795"/>
            <a:ext cx="7886700" cy="4351338"/>
          </a:xfrm>
        </p:spPr>
        <p:txBody>
          <a:bodyPr>
            <a:normAutofit fontScale="92500"/>
          </a:bodyPr>
          <a:lstStyle/>
          <a:p>
            <a:r>
              <a:rPr lang="en-US" b="1" dirty="0"/>
              <a:t>The essence </a:t>
            </a:r>
            <a:r>
              <a:rPr lang="en-US" dirty="0"/>
              <a:t>of the civilizational approach to the study of history lies in the fact that history is considered as a set of many different civilizations, each of which has its own development paths, characteristics and achievements.</a:t>
            </a:r>
          </a:p>
          <a:p>
            <a:r>
              <a:rPr lang="en-US" dirty="0"/>
              <a:t>This approach is based on the idea that the history of mankind is a complex and multi-layered system of various cultural and social formations or civilizations. Each civilization has unique features such as language, religion, art, political system, economy, and social structures.</a:t>
            </a:r>
            <a:endParaRPr lang="ru-RU" dirty="0"/>
          </a:p>
          <a:p>
            <a:r>
              <a:rPr lang="en-US" b="1" dirty="0"/>
              <a:t>Disadvantages</a:t>
            </a:r>
            <a:r>
              <a:rPr lang="ru-RU" dirty="0"/>
              <a:t>:</a:t>
            </a:r>
            <a:r>
              <a:rPr lang="en-US" dirty="0"/>
              <a:t> blurred criteria for distinguishing civilizations</a:t>
            </a:r>
            <a:r>
              <a:rPr lang="ru-RU" dirty="0"/>
              <a:t>; </a:t>
            </a:r>
            <a:r>
              <a:rPr lang="en-US" dirty="0"/>
              <a:t>underestimation of the influence of the economic factor and overestimation of the role of culture</a:t>
            </a:r>
            <a:endParaRPr lang="ru-RU" dirty="0"/>
          </a:p>
          <a:p>
            <a:r>
              <a:rPr lang="en-US" b="1" dirty="0"/>
              <a:t>Advantage</a:t>
            </a:r>
            <a:r>
              <a:rPr lang="ru-RU" b="1" dirty="0"/>
              <a:t> </a:t>
            </a:r>
            <a:r>
              <a:rPr lang="en-US" b="1" dirty="0"/>
              <a:t>for Russia</a:t>
            </a:r>
            <a:r>
              <a:rPr lang="ru-RU" dirty="0"/>
              <a:t>: </a:t>
            </a:r>
            <a:r>
              <a:rPr lang="en-US" dirty="0"/>
              <a:t>corresponds to the idea of ​​multipolarity</a:t>
            </a:r>
            <a:r>
              <a:rPr lang="ru-RU" dirty="0"/>
              <a:t>; </a:t>
            </a:r>
            <a:r>
              <a:rPr lang="en-US" dirty="0"/>
              <a:t>allows us to consider the entire wealth of Russian culture and history, regardless of political ideology (in the case of the formational approach - since 1917, in the case of the liberal democratic approach - since 1991).</a:t>
            </a:r>
            <a:endParaRPr lang="ru-RU" dirty="0"/>
          </a:p>
        </p:txBody>
      </p:sp>
      <p:sp>
        <p:nvSpPr>
          <p:cNvPr id="6" name="Пятиугольник 2">
            <a:extLst>
              <a:ext uri="{FF2B5EF4-FFF2-40B4-BE49-F238E27FC236}">
                <a16:creationId xmlns:a16="http://schemas.microsoft.com/office/drawing/2014/main" id="{3521695D-130B-4C5A-9EB7-28ADDBC9FDF2}"/>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 essence, advantages, disadvantages</a:t>
            </a:r>
            <a:endParaRPr lang="ru-RU" dirty="0"/>
          </a:p>
          <a:p>
            <a:pPr algn="ctr"/>
            <a:endParaRPr lang="ru-RU" dirty="0"/>
          </a:p>
        </p:txBody>
      </p:sp>
      <p:pic>
        <p:nvPicPr>
          <p:cNvPr id="7" name="Рисунок 6">
            <a:extLst>
              <a:ext uri="{FF2B5EF4-FFF2-40B4-BE49-F238E27FC236}">
                <a16:creationId xmlns:a16="http://schemas.microsoft.com/office/drawing/2014/main" id="{E1CA3EED-3D5F-4B53-989E-7FAE0AFCD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Tree>
    <p:extLst>
      <p:ext uri="{BB962C8B-B14F-4D97-AF65-F5344CB8AC3E}">
        <p14:creationId xmlns:p14="http://schemas.microsoft.com/office/powerpoint/2010/main" val="229353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D636371E-315E-4DAE-8BBC-887A664251B9}"/>
              </a:ext>
            </a:extLst>
          </p:cNvPr>
          <p:cNvSpPr/>
          <p:nvPr/>
        </p:nvSpPr>
        <p:spPr>
          <a:xfrm>
            <a:off x="0" y="484909"/>
            <a:ext cx="5389418"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a:p>
            <a:pPr algn="ctr"/>
            <a:r>
              <a:rPr lang="en-US" dirty="0"/>
              <a:t>Civilizational approach:</a:t>
            </a:r>
            <a:r>
              <a:rPr lang="ru-RU" dirty="0"/>
              <a:t> </a:t>
            </a:r>
            <a:r>
              <a:rPr lang="en-US" dirty="0"/>
              <a:t>philosophers</a:t>
            </a:r>
            <a:endParaRPr lang="ru-RU" dirty="0"/>
          </a:p>
          <a:p>
            <a:pPr algn="ctr"/>
            <a:endParaRPr lang="ru-RU" dirty="0"/>
          </a:p>
        </p:txBody>
      </p:sp>
      <p:pic>
        <p:nvPicPr>
          <p:cNvPr id="5" name="Рисунок 4">
            <a:extLst>
              <a:ext uri="{FF2B5EF4-FFF2-40B4-BE49-F238E27FC236}">
                <a16:creationId xmlns:a16="http://schemas.microsoft.com/office/drawing/2014/main" id="{E8E0AB55-1DAF-481B-BB48-8B7E6302CA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39" b="54949"/>
          <a:stretch/>
        </p:blipFill>
        <p:spPr>
          <a:xfrm>
            <a:off x="6877761" y="220631"/>
            <a:ext cx="2054624" cy="872837"/>
          </a:xfrm>
          <a:prstGeom prst="rect">
            <a:avLst/>
          </a:prstGeom>
        </p:spPr>
      </p:pic>
      <p:sp>
        <p:nvSpPr>
          <p:cNvPr id="6" name="TextBox 5">
            <a:extLst>
              <a:ext uri="{FF2B5EF4-FFF2-40B4-BE49-F238E27FC236}">
                <a16:creationId xmlns:a16="http://schemas.microsoft.com/office/drawing/2014/main" id="{367F7A9B-EBB6-46F0-AEC6-F9E9CCD1E846}"/>
              </a:ext>
            </a:extLst>
          </p:cNvPr>
          <p:cNvSpPr txBox="1"/>
          <p:nvPr/>
        </p:nvSpPr>
        <p:spPr>
          <a:xfrm>
            <a:off x="822960" y="1908313"/>
            <a:ext cx="6392849" cy="3955774"/>
          </a:xfrm>
          <a:prstGeom prst="rect">
            <a:avLst/>
          </a:prstGeom>
          <a:noFill/>
        </p:spPr>
        <p:txBody>
          <a:bodyPr wrap="square" rtlCol="0">
            <a:spAutoFit/>
          </a:bodyPr>
          <a:lstStyle/>
          <a:p>
            <a:endParaRPr lang="ru-RU" dirty="0"/>
          </a:p>
        </p:txBody>
      </p:sp>
      <p:sp>
        <p:nvSpPr>
          <p:cNvPr id="7" name="TextBox 6">
            <a:extLst>
              <a:ext uri="{FF2B5EF4-FFF2-40B4-BE49-F238E27FC236}">
                <a16:creationId xmlns:a16="http://schemas.microsoft.com/office/drawing/2014/main" id="{7308F7DB-B85C-46D2-A948-E8F454D1BEDA}"/>
              </a:ext>
            </a:extLst>
          </p:cNvPr>
          <p:cNvSpPr txBox="1"/>
          <p:nvPr/>
        </p:nvSpPr>
        <p:spPr>
          <a:xfrm>
            <a:off x="1126155" y="2336533"/>
            <a:ext cx="6357487" cy="2031325"/>
          </a:xfrm>
          <a:prstGeom prst="rect">
            <a:avLst/>
          </a:prstGeom>
          <a:noFill/>
        </p:spPr>
        <p:txBody>
          <a:bodyPr wrap="square" rtlCol="0">
            <a:spAutoFit/>
          </a:bodyPr>
          <a:lstStyle/>
          <a:p>
            <a:r>
              <a:rPr lang="en-US" b="1" dirty="0" err="1"/>
              <a:t>Danilevsky</a:t>
            </a:r>
            <a:r>
              <a:rPr lang="ru-RU" b="1" dirty="0"/>
              <a:t>: </a:t>
            </a:r>
            <a:r>
              <a:rPr lang="en-US" dirty="0"/>
              <a:t>theory of cultural and historical types</a:t>
            </a:r>
            <a:endParaRPr lang="ru-RU" dirty="0"/>
          </a:p>
          <a:p>
            <a:endParaRPr lang="en-US" b="1" dirty="0"/>
          </a:p>
          <a:p>
            <a:r>
              <a:rPr lang="en-US" b="1" dirty="0"/>
              <a:t>Toynbee</a:t>
            </a:r>
            <a:r>
              <a:rPr lang="ru-RU" b="1" dirty="0"/>
              <a:t>:</a:t>
            </a:r>
            <a:r>
              <a:rPr lang="en-US" dirty="0"/>
              <a:t> the concept of "challenges" and "answers"</a:t>
            </a:r>
          </a:p>
          <a:p>
            <a:endParaRPr lang="en-US" b="1" dirty="0"/>
          </a:p>
          <a:p>
            <a:r>
              <a:rPr lang="en-US" b="1" dirty="0"/>
              <a:t>Spengler</a:t>
            </a:r>
            <a:r>
              <a:rPr lang="ru-RU" b="1" dirty="0"/>
              <a:t>: </a:t>
            </a:r>
            <a:r>
              <a:rPr lang="en-US" dirty="0"/>
              <a:t>decline of the West</a:t>
            </a:r>
          </a:p>
          <a:p>
            <a:endParaRPr lang="en-US" dirty="0"/>
          </a:p>
          <a:p>
            <a:endParaRPr lang="ru-RU" dirty="0"/>
          </a:p>
        </p:txBody>
      </p:sp>
    </p:spTree>
    <p:extLst>
      <p:ext uri="{BB962C8B-B14F-4D97-AF65-F5344CB8AC3E}">
        <p14:creationId xmlns:p14="http://schemas.microsoft.com/office/powerpoint/2010/main" val="231106107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D152A4D475B3F94B9A44EC35E28A4960" ma:contentTypeVersion="1" ma:contentTypeDescription="Создание документа." ma:contentTypeScope="" ma:versionID="46f56e486521e51090bd96ea8df1194b">
  <xsd:schema xmlns:xsd="http://www.w3.org/2001/XMLSchema" xmlns:xs="http://www.w3.org/2001/XMLSchema" xmlns:p="http://schemas.microsoft.com/office/2006/metadata/properties" xmlns:ns1="http://schemas.microsoft.com/sharepoint/v3" targetNamespace="http://schemas.microsoft.com/office/2006/metadata/properties" ma:root="true" ma:fieldsID="2a10c82831e5d625bbb0173136b0368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Дата начала расписания" ma:description="" ma:hidden="true" ma:internalName="PublishingStartDate">
      <xsd:simpleType>
        <xsd:restriction base="dms:Unknown"/>
      </xsd:simpleType>
    </xsd:element>
    <xsd:element name="PublishingExpirationDate" ma:index="9" nillable="true" ma:displayName="Дата окончания расписания"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05BC4E-CFD1-4687-AEB3-11064F1BBA89}">
  <ds:schemaRefs>
    <ds:schemaRef ds:uri="http://schemas.microsoft.com/sharepoint/v3/contenttype/forms"/>
  </ds:schemaRefs>
</ds:datastoreItem>
</file>

<file path=customXml/itemProps2.xml><?xml version="1.0" encoding="utf-8"?>
<ds:datastoreItem xmlns:ds="http://schemas.openxmlformats.org/officeDocument/2006/customXml" ds:itemID="{03328D93-ADF9-4F85-8933-285D74366C66}">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FD8E03C-34B9-4CAF-B1E2-A2810C441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609</TotalTime>
  <Words>3158</Words>
  <Application>Microsoft Office PowerPoint</Application>
  <PresentationFormat>Экран (4:3)</PresentationFormat>
  <Paragraphs>393</Paragraphs>
  <Slides>45</Slides>
  <Notes>19</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45</vt:i4>
      </vt:variant>
    </vt:vector>
  </HeadingPairs>
  <TitlesOfParts>
    <vt:vector size="57" baseType="lpstr">
      <vt:lpstr>-apple-system</vt:lpstr>
      <vt:lpstr>Arial</vt:lpstr>
      <vt:lpstr>Book Antiqua</vt:lpstr>
      <vt:lpstr>Calibri</vt:lpstr>
      <vt:lpstr>Calibri Light</vt:lpstr>
      <vt:lpstr>Fira Sans</vt:lpstr>
      <vt:lpstr>IPH Sans</vt:lpstr>
      <vt:lpstr>Noto Sans</vt:lpstr>
      <vt:lpstr>Noto Serif</vt:lpstr>
      <vt:lpstr>Times New Roman</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Russia and Europe, 1869 </vt:lpstr>
      <vt:lpstr>Danilevsky’ concept  of cultural and historical types (CHT)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pseudomorphosis</vt:lpstr>
      <vt:lpstr>Презентация PowerPoint</vt:lpstr>
      <vt:lpstr>Theory of local civilizations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Executive Order On Approving the Fundamentals of State Policy for the Preservation and Strengthening of Traditional Russian Spiritual and Moral Values (№ 809, 2022)</vt:lpstr>
      <vt:lpstr>Презентация PowerPoint</vt:lpstr>
      <vt:lpstr>Презентация PowerPoint</vt:lpstr>
      <vt:lpstr>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User</dc:creator>
  <cp:lastModifiedBy>Вера Табак</cp:lastModifiedBy>
  <cp:revision>61</cp:revision>
  <dcterms:created xsi:type="dcterms:W3CDTF">2016-09-22T17:32:11Z</dcterms:created>
  <dcterms:modified xsi:type="dcterms:W3CDTF">2025-03-06T07:54:10Z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0x010100D152A4D475B3F94B9A44EC35E28A4960</vt:lpwstr>
  </property>
</Properties>
</file>