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58" r:id="rId10"/>
    <p:sldId id="259" r:id="rId11"/>
    <p:sldId id="260" r:id="rId12"/>
    <p:sldId id="261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75724"/>
            <a:ext cx="7620000" cy="924475"/>
          </a:xfrm>
        </p:spPr>
        <p:txBody>
          <a:bodyPr/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>Потребе професионалаца у систему за унапређење праксе студената социјалног рада</a:t>
            </a:r>
            <a:endParaRPr lang="sr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9443" y="2667000"/>
            <a:ext cx="7125112" cy="319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dirty="0" smtClean="0"/>
              <a:t>Мр Андреа Ракановић Радоњић</a:t>
            </a:r>
          </a:p>
          <a:p>
            <a:pPr marL="0" indent="0" algn="ctr">
              <a:buNone/>
            </a:pPr>
            <a:r>
              <a:rPr lang="sr-Cyrl-RS" dirty="0" smtClean="0"/>
              <a:t>Универзитет у Бањалуци, Факултет политичких наука</a:t>
            </a:r>
          </a:p>
          <a:p>
            <a:pPr marL="0" indent="0" algn="ctr">
              <a:buNone/>
            </a:pPr>
            <a:r>
              <a:rPr lang="sr-Cyrl-RS" dirty="0" smtClean="0"/>
              <a:t>Дани социјалне, породичне и</a:t>
            </a:r>
            <a:r>
              <a:rPr lang="sr-Cyrl-RS" dirty="0"/>
              <a:t> дјечије </a:t>
            </a:r>
            <a:r>
              <a:rPr lang="sr-Cyrl-RS" dirty="0" smtClean="0"/>
              <a:t>заштите, јун 2017.</a:t>
            </a:r>
          </a:p>
          <a:p>
            <a:pPr marL="0" indent="0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2540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Пракса социјалног рада у новом наставном плану и програму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372555" cy="4364839"/>
          </a:xfrm>
        </p:spPr>
        <p:txBody>
          <a:bodyPr>
            <a:normAutofit lnSpcReduction="10000"/>
          </a:bodyPr>
          <a:lstStyle/>
          <a:p>
            <a:endParaRPr lang="sr-Cyrl-BA" dirty="0" smtClean="0"/>
          </a:p>
          <a:p>
            <a:pPr algn="just"/>
            <a:r>
              <a:rPr lang="sr-Cyrl-BA" dirty="0" smtClean="0"/>
              <a:t>Пракса </a:t>
            </a:r>
            <a:r>
              <a:rPr lang="sr-Cyrl-BA" dirty="0"/>
              <a:t>социјалног рада 2 садржи </a:t>
            </a:r>
            <a:r>
              <a:rPr lang="sr-Cyrl-BA" dirty="0" smtClean="0"/>
              <a:t>90 </a:t>
            </a:r>
            <a:r>
              <a:rPr lang="sr-Cyrl-BA" dirty="0"/>
              <a:t>сати  практичног рада који ће се реализовати кроз волонтирање у самостално изабраној организацији од стране студената,  чија дјелатност је у сфери социјалног рада и социјалне </a:t>
            </a:r>
            <a:r>
              <a:rPr lang="sr-Cyrl-BA" dirty="0" smtClean="0"/>
              <a:t>заштите у </a:t>
            </a:r>
            <a:r>
              <a:rPr lang="sr-Cyrl-BA" dirty="0"/>
              <a:t>трајању од 65 сати. Предвиђени сати волонтирања треба да се одраде од почетка студирања (прве године студија) до краја љетњег семестра (шестог) на трећој години студија када се и реализује овај предмет. Преосталих 25 сати студенти ће колегама, наставницима и сарадницима представљати активности које су обављали током волонтирања, рефлектирати и израђивати задатке у складу са предвиђеним исходима учења. </a:t>
            </a:r>
            <a:endParaRPr lang="sr-Cyrl-BA" dirty="0" smtClean="0"/>
          </a:p>
          <a:p>
            <a:pPr algn="just"/>
            <a:r>
              <a:rPr lang="sr-Cyrl-RS" dirty="0"/>
              <a:t>Предмет предвиђен у </a:t>
            </a:r>
            <a:r>
              <a:rPr lang="sr-Cyrl-RS" dirty="0" smtClean="0"/>
              <a:t>6 </a:t>
            </a:r>
            <a:r>
              <a:rPr lang="sr-Cyrl-RS" dirty="0"/>
              <a:t>семестру.</a:t>
            </a:r>
            <a:endParaRPr lang="sr-Latn-BA" dirty="0"/>
          </a:p>
          <a:p>
            <a:pPr marL="0" indent="0" algn="just">
              <a:buNone/>
            </a:pPr>
            <a:endParaRPr lang="sr-Cyrl-BA" dirty="0" smtClean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252888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Пракса социјалног рада у новом наставном плану и програму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448755" cy="4441039"/>
          </a:xfrm>
        </p:spPr>
        <p:txBody>
          <a:bodyPr>
            <a:normAutofit/>
          </a:bodyPr>
          <a:lstStyle/>
          <a:p>
            <a:pPr algn="just"/>
            <a:r>
              <a:rPr lang="sr-Cyrl-CS" dirty="0" smtClean="0"/>
              <a:t>Пракса социјалног рада 3 (у трајању од 120 сати) има за циљ упознати студенте </a:t>
            </a:r>
            <a:r>
              <a:rPr lang="sr-Cyrl-CS" dirty="0"/>
              <a:t>са основним оквиром и типовима професионалних контекста и </a:t>
            </a:r>
            <a:r>
              <a:rPr lang="sr-Cyrl-CS" dirty="0" smtClean="0"/>
              <a:t>активности </a:t>
            </a:r>
            <a:r>
              <a:rPr lang="sr-Cyrl-CS" dirty="0"/>
              <a:t>који одређују </a:t>
            </a:r>
            <a:r>
              <a:rPr lang="sr-Cyrl-CS" dirty="0" smtClean="0"/>
              <a:t> професионалну дјелатност </a:t>
            </a:r>
            <a:r>
              <a:rPr lang="sr-Cyrl-CS" dirty="0"/>
              <a:t>социјалних радника.</a:t>
            </a:r>
            <a:endParaRPr lang="sr-Latn-BA" dirty="0"/>
          </a:p>
          <a:p>
            <a:pPr algn="just"/>
            <a:r>
              <a:rPr lang="sr-Cyrl-CS" dirty="0"/>
              <a:t>Упознавање поља дјеловања социјалних радника у функцији је даљег професионалног усмјеравања студента и функцији почетног нивоа припреме за потенцијални улазак у сферу рада. Студенти ће се упознати са дјелатношћу социјалног радника, као и организације у којој </a:t>
            </a:r>
            <a:r>
              <a:rPr lang="sr-Cyrl-CS" dirty="0" smtClean="0"/>
              <a:t>обављају </a:t>
            </a:r>
            <a:r>
              <a:rPr lang="sr-Cyrl-CS" dirty="0"/>
              <a:t>праксу, али и са могућностима унапређења праксе социјалног рада у локалној заједници. </a:t>
            </a:r>
            <a:endParaRPr lang="sr-Latn-BA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sr-Latn-BA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3233964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1"/>
            <a:ext cx="7296355" cy="4410998"/>
          </a:xfrm>
        </p:spPr>
        <p:txBody>
          <a:bodyPr/>
          <a:lstStyle/>
          <a:p>
            <a:pPr algn="just"/>
            <a:r>
              <a:rPr lang="sr-Cyrl-CS" dirty="0"/>
              <a:t>Осим непосредног контакта с корисницима, студенти добивају и одређене задатке везане уз рад и политику установе у којој се пракса одвија, те о томе воде одговарајуће структурисане забиљешке. О индивидуалним контактима, процесима и искуствима произашлима из праксе разговара се на редовним супервизијским сусретима (3 сусрета) који се одвијају у малим </a:t>
            </a:r>
            <a:r>
              <a:rPr lang="sr-Cyrl-CS" dirty="0" smtClean="0"/>
              <a:t>групама </a:t>
            </a:r>
            <a:r>
              <a:rPr lang="sr-Cyrl-CS" dirty="0"/>
              <a:t>које води сарадник на предмету Пракса социјалног рада 3</a:t>
            </a:r>
            <a:r>
              <a:rPr lang="sr-Cyrl-CS" dirty="0" smtClean="0"/>
              <a:t>.</a:t>
            </a:r>
          </a:p>
          <a:p>
            <a:pPr algn="just"/>
            <a:r>
              <a:rPr lang="sr-Cyrl-CS" dirty="0" smtClean="0"/>
              <a:t>Предмет предвиђен у 7 семестру.</a:t>
            </a:r>
          </a:p>
          <a:p>
            <a:pPr algn="just"/>
            <a:endParaRPr lang="sr-Latn-BA" dirty="0"/>
          </a:p>
          <a:p>
            <a:pPr algn="just"/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247229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Планови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Повезивање науке и праксе</a:t>
            </a:r>
          </a:p>
          <a:p>
            <a:r>
              <a:rPr lang="sr-Cyrl-RS" sz="2000" dirty="0" smtClean="0"/>
              <a:t>Укључивање професионалаца из система у процес образовања студената кроз реализацију практичне наставе у већем обиму и кроз гостовања у настави</a:t>
            </a:r>
          </a:p>
          <a:p>
            <a:r>
              <a:rPr lang="sr-Cyrl-RS" sz="2000" dirty="0" smtClean="0"/>
              <a:t>Едукација ментора студената </a:t>
            </a:r>
          </a:p>
          <a:p>
            <a:r>
              <a:rPr lang="sr-Cyrl-RS" sz="2000" dirty="0" smtClean="0"/>
              <a:t>Планирање и извођење едукација стучних радника у сарадњи са Савезом удружења </a:t>
            </a:r>
          </a:p>
          <a:p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xmlns="" val="1356639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1981200"/>
            <a:ext cx="3481387" cy="1113254"/>
          </a:xfrm>
        </p:spPr>
        <p:txBody>
          <a:bodyPr>
            <a:noAutofit/>
          </a:bodyPr>
          <a:lstStyle/>
          <a:p>
            <a:pPr algn="ctr"/>
            <a:r>
              <a:rPr lang="sr-Cyrl-RS" sz="2800" dirty="0" smtClean="0"/>
              <a:t>Хвала за пажњу!</a:t>
            </a:r>
            <a:endParaRPr lang="sr-Latn-BA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171450" indent="-171450">
              <a:buFont typeface="Arial" pitchFamily="34" charset="0"/>
              <a:buChar char="•"/>
            </a:pPr>
            <a:endParaRPr lang="sr-Cyrl-RS" sz="2400" dirty="0" smtClean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2895600"/>
            <a:ext cx="1752600" cy="1752600"/>
          </a:xfrm>
        </p:spPr>
      </p:pic>
    </p:spTree>
    <p:extLst>
      <p:ext uri="{BB962C8B-B14F-4D97-AF65-F5344CB8AC3E}">
        <p14:creationId xmlns:p14="http://schemas.microsoft.com/office/powerpoint/2010/main" xmlns="" val="416194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2800" dirty="0" smtClean="0"/>
              <a:t>Перспектива предавача и/или ментора </a:t>
            </a:r>
            <a:endParaRPr lang="sr-Latn-BA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171450" indent="-171450">
              <a:buFont typeface="Arial" pitchFamily="34" charset="0"/>
              <a:buChar char="•"/>
            </a:pPr>
            <a:endParaRPr lang="sr-Cyrl-RS" sz="2400" dirty="0" smtClean="0"/>
          </a:p>
          <a:p>
            <a:pPr algn="ctr"/>
            <a:r>
              <a:rPr lang="sr-Cyrl-RS" sz="2400" dirty="0" smtClean="0"/>
              <a:t>Посматрање потреба и проблема</a:t>
            </a:r>
            <a:endParaRPr lang="sr-Latn-BA" sz="2400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2895600"/>
            <a:ext cx="1752600" cy="1752600"/>
          </a:xfrm>
        </p:spPr>
      </p:pic>
    </p:spTree>
    <p:extLst>
      <p:ext uri="{BB962C8B-B14F-4D97-AF65-F5344CB8AC3E}">
        <p14:creationId xmlns:p14="http://schemas.microsoft.com/office/powerpoint/2010/main" xmlns="" val="271513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924475"/>
          </a:xfrm>
        </p:spPr>
        <p:txBody>
          <a:bodyPr/>
          <a:lstStyle/>
          <a:p>
            <a:pPr algn="ctr"/>
            <a:r>
              <a:rPr lang="sr-Cyrl-RS" dirty="0" smtClean="0"/>
              <a:t>Истраживање усмјерено на унапријеђење праксе студената социјалног рада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Истраживање спроведено у марту 2017. године</a:t>
            </a:r>
          </a:p>
          <a:p>
            <a:pPr algn="just"/>
            <a:r>
              <a:rPr lang="sr-Cyrl-RS" dirty="0" smtClean="0"/>
              <a:t>Истраживањем су обухваћени социјални радници који су у ранијем периоду били ментори студентима на пракси</a:t>
            </a:r>
          </a:p>
          <a:p>
            <a:pPr algn="just"/>
            <a:r>
              <a:rPr lang="sr-Cyrl-RS" dirty="0" smtClean="0"/>
              <a:t>Укупно је у истраживању учествовало 46 социјалних радника из 31 установе/организације чија је дјелатност у пољу социјалног рада</a:t>
            </a:r>
          </a:p>
          <a:p>
            <a:pPr algn="just"/>
            <a:r>
              <a:rPr lang="sr-Cyrl-RS" dirty="0" smtClean="0"/>
              <a:t>Територијална заступљеност – цијело подручје Републике Српске (27 градова и општина)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405764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1295400"/>
            <a:ext cx="6858000" cy="4114800"/>
          </a:xfrm>
        </p:spPr>
        <p:txBody>
          <a:bodyPr>
            <a:noAutofit/>
          </a:bodyPr>
          <a:lstStyle/>
          <a:p>
            <a:pPr algn="ctr"/>
            <a:r>
              <a:rPr lang="sr-Cyrl-RS" dirty="0" smtClean="0"/>
              <a:t>Методом испитивања помоћу упитника који је као инструмент креиран за наведену сврху испитивани су аспекти студентске праксе, могућности унапријеђења образовања социјалних радника и потреба за едукацијом ментора у вршењу менторства</a:t>
            </a:r>
            <a:endParaRPr lang="sr-Latn-B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171450" indent="-171450">
              <a:buFont typeface="Arial" pitchFamily="34" charset="0"/>
              <a:buChar char="•"/>
            </a:pPr>
            <a:endParaRPr lang="sr-Cyrl-R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6166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Резултати истраживања – аспекти студентске праксе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620000" cy="4745839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Упознавање са организацијом установе у којој се обавља пракса (82%)</a:t>
            </a:r>
          </a:p>
          <a:p>
            <a:r>
              <a:rPr lang="sr-Cyrl-RS" sz="2000" dirty="0" smtClean="0"/>
              <a:t>Упознавање са администрацијом и процедурама (53.12%)</a:t>
            </a:r>
          </a:p>
          <a:p>
            <a:r>
              <a:rPr lang="sr-Cyrl-RS" sz="2000" dirty="0" smtClean="0"/>
              <a:t>Свакодневни рад са клијентима (23%)</a:t>
            </a:r>
          </a:p>
          <a:p>
            <a:r>
              <a:rPr lang="sr-Cyrl-RS" sz="2000" dirty="0" smtClean="0"/>
              <a:t>Активно учествовање у изради службене документације (12.8%)</a:t>
            </a:r>
          </a:p>
          <a:p>
            <a:r>
              <a:rPr lang="sr-Cyrl-RS" sz="2000" dirty="0" smtClean="0"/>
              <a:t>Три и више теренских посјета клијентима (71.79%)</a:t>
            </a:r>
          </a:p>
          <a:p>
            <a:r>
              <a:rPr lang="sr-Cyrl-RS" sz="2000" dirty="0" smtClean="0"/>
              <a:t>Учествовање у тимском раду (53.84%)</a:t>
            </a:r>
          </a:p>
          <a:p>
            <a:r>
              <a:rPr lang="sr-Cyrl-RS" sz="2000" dirty="0" smtClean="0"/>
              <a:t>Студијске посјете другим устновама/организацијама (76.9%)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xmlns="" val="136074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5724"/>
            <a:ext cx="7620000" cy="924475"/>
          </a:xfrm>
        </p:spPr>
        <p:txBody>
          <a:bodyPr/>
          <a:lstStyle/>
          <a:p>
            <a:pPr algn="ctr"/>
            <a:r>
              <a:rPr lang="sr-Cyrl-RS" sz="2800" dirty="0" smtClean="0"/>
              <a:t>Резултати истраживања – процјена компетенција студената за упознавање и примјену практичног рада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45839"/>
          </a:xfrm>
        </p:spPr>
        <p:txBody>
          <a:bodyPr>
            <a:normAutofit fontScale="85000" lnSpcReduction="20000"/>
          </a:bodyPr>
          <a:lstStyle/>
          <a:p>
            <a:endParaRPr lang="sr-Cyrl-RS" dirty="0" smtClean="0"/>
          </a:p>
          <a:p>
            <a:r>
              <a:rPr lang="sr-Cyrl-RS" sz="2300" dirty="0" smtClean="0"/>
              <a:t>Област социјалне политике – 46.15%, 28.2%-ментори нису сигурни</a:t>
            </a:r>
          </a:p>
          <a:p>
            <a:r>
              <a:rPr lang="sr-Cyrl-RS" sz="2300" dirty="0" smtClean="0"/>
              <a:t>Област теорија социјалног рада – 58.97%, </a:t>
            </a:r>
          </a:p>
          <a:p>
            <a:r>
              <a:rPr lang="sr-Cyrl-RS" sz="2300" dirty="0" smtClean="0"/>
              <a:t>Област позитивних законских прописа – 30.76%, исти проценат – ментори нису сигурни</a:t>
            </a:r>
          </a:p>
          <a:p>
            <a:r>
              <a:rPr lang="sr-Cyrl-RS" sz="2300" dirty="0" smtClean="0"/>
              <a:t>Област социјалног рада са појединцем -43.58%, 25.64% - ментори нису сигурни</a:t>
            </a:r>
          </a:p>
          <a:p>
            <a:r>
              <a:rPr lang="sr-Cyrl-RS" sz="2300" dirty="0" smtClean="0"/>
              <a:t>Област социјалног рада са групом – 38.46%, 20.51 – ментори нису сигурни</a:t>
            </a:r>
          </a:p>
          <a:p>
            <a:r>
              <a:rPr lang="sr-Cyrl-RS" sz="2300" dirty="0" smtClean="0"/>
              <a:t>Област социјалног рада у заједници – 35.89%, 28.20% - ментори нису сигурни</a:t>
            </a:r>
          </a:p>
          <a:p>
            <a:r>
              <a:rPr lang="sr-Cyrl-RS" sz="2300" dirty="0" smtClean="0"/>
              <a:t>Рад са специфичним категоријама корисника – </a:t>
            </a:r>
            <a:r>
              <a:rPr lang="sr-Cyrl-RS" sz="2300" dirty="0"/>
              <a:t>36.76%, 43.58</a:t>
            </a:r>
            <a:r>
              <a:rPr lang="sr-Cyrl-RS" sz="2300" dirty="0" smtClean="0"/>
              <a:t>%- </a:t>
            </a:r>
            <a:r>
              <a:rPr lang="sr-Cyrl-RS" sz="2300" dirty="0"/>
              <a:t>ментори нису сигурни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93740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Резултати </a:t>
            </a:r>
            <a:r>
              <a:rPr lang="sr-Cyrl-RS" dirty="0" smtClean="0"/>
              <a:t>истраживања – потребе унапријеђења едукације студената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471277" cy="405130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Социјални рад са групом</a:t>
            </a:r>
          </a:p>
          <a:p>
            <a:r>
              <a:rPr lang="sr-Cyrl-RS" dirty="0" smtClean="0"/>
              <a:t>Позитивни законски прописи</a:t>
            </a:r>
          </a:p>
          <a:p>
            <a:r>
              <a:rPr lang="sr-Cyrl-RS" dirty="0" smtClean="0"/>
              <a:t>Социјални рад са појединцем</a:t>
            </a:r>
          </a:p>
          <a:p>
            <a:r>
              <a:rPr lang="sr-Cyrl-RS" dirty="0" smtClean="0"/>
              <a:t>Социјална политика</a:t>
            </a:r>
          </a:p>
          <a:p>
            <a:r>
              <a:rPr lang="sr-Cyrl-RS" dirty="0" smtClean="0"/>
              <a:t>Теорије социјалног рада</a:t>
            </a:r>
          </a:p>
          <a:p>
            <a:r>
              <a:rPr lang="sr-Cyrl-RS" dirty="0" smtClean="0"/>
              <a:t>Социјални рад у заједници</a:t>
            </a:r>
          </a:p>
          <a:p>
            <a:r>
              <a:rPr lang="sr-Cyrl-RS" dirty="0" smtClean="0"/>
              <a:t>Рад са специфичним групама корисника</a:t>
            </a:r>
            <a:endParaRPr lang="sr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3469242" cy="4051302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Комуникацијске вјештине</a:t>
            </a:r>
          </a:p>
          <a:p>
            <a:r>
              <a:rPr lang="sr-Cyrl-RS" dirty="0" smtClean="0"/>
              <a:t>Писменост</a:t>
            </a:r>
          </a:p>
          <a:p>
            <a:r>
              <a:rPr lang="sr-Cyrl-RS" dirty="0" smtClean="0"/>
              <a:t>Емпатија</a:t>
            </a:r>
          </a:p>
          <a:p>
            <a:r>
              <a:rPr lang="sr-Cyrl-RS" dirty="0" smtClean="0"/>
              <a:t>Аутентичност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1671817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Резултати истраживања – потребе ментора за едукацијом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/>
              <a:t>51.28% изјаснило се да је потребна додатна едукација</a:t>
            </a:r>
          </a:p>
          <a:p>
            <a:pPr algn="just"/>
            <a:r>
              <a:rPr lang="sr-Cyrl-RS" sz="2000" dirty="0" smtClean="0"/>
              <a:t>48.72% сматра да менторима није потребна додатна едукација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xmlns="" val="303590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Пракса социјалног рада у новом наставном плану и програму</a:t>
            </a:r>
            <a:endParaRPr lang="sr-Latn-B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dirty="0"/>
              <a:t>Пракса социјалног рада 1 одвија се у оквиру наставног процеса у укупном </a:t>
            </a:r>
            <a:r>
              <a:rPr lang="sr-Cyrl-CS" dirty="0" smtClean="0"/>
              <a:t>трајању </a:t>
            </a:r>
            <a:r>
              <a:rPr lang="sr-Cyrl-CS" dirty="0"/>
              <a:t>од 30 </a:t>
            </a:r>
            <a:r>
              <a:rPr lang="sr-Cyrl-CS" dirty="0" smtClean="0"/>
              <a:t>сати. Основни </a:t>
            </a:r>
            <a:r>
              <a:rPr lang="sr-Cyrl-CS" dirty="0"/>
              <a:t>циљ је практично упознавање студената са </a:t>
            </a:r>
            <a:r>
              <a:rPr lang="sr-Cyrl-CS" dirty="0" smtClean="0"/>
              <a:t>системом, </a:t>
            </a:r>
            <a:r>
              <a:rPr lang="sr-Cyrl-CS" dirty="0"/>
              <a:t>институцијама и невладиним организацијама које се баве социјалном заштитом и социјалним радом. Ови циљеви ће се спроводити кроз организоване студијске посјете и гостовања у наставном процесу професионалаца запослених у пракси социјалног рада</a:t>
            </a:r>
            <a:r>
              <a:rPr lang="sr-Cyrl-CS" dirty="0" smtClean="0"/>
              <a:t>.</a:t>
            </a:r>
            <a:endParaRPr lang="sr-Latn-BA" dirty="0" smtClean="0"/>
          </a:p>
          <a:p>
            <a:r>
              <a:rPr lang="sr-Cyrl-RS" dirty="0" smtClean="0"/>
              <a:t>Предмет предвиђен у 4 семестру.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3708407344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TM02455610[[fn=Autumn]]</Template>
  <TotalTime>239</TotalTime>
  <Words>748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Autumn</vt:lpstr>
      <vt:lpstr>    Потребе професионалаца у систему за унапређење праксе студената социјалног рада</vt:lpstr>
      <vt:lpstr>Перспектива предавача и/или ментора </vt:lpstr>
      <vt:lpstr>Истраживање усмјерено на унапријеђење праксе студената социјалног рада </vt:lpstr>
      <vt:lpstr>Методом испитивања помоћу упитника који је као инструмент креиран за наведену сврху испитивани су аспекти студентске праксе, могућности унапријеђења образовања социјалних радника и потреба за едукацијом ментора у вршењу менторства</vt:lpstr>
      <vt:lpstr>Резултати истраживања – аспекти студентске праксе</vt:lpstr>
      <vt:lpstr>Резултати истраживања – процјена компетенција студената за упознавање и примјену практичног рада</vt:lpstr>
      <vt:lpstr>Резултати истраживања – потребе унапријеђења едукације студената </vt:lpstr>
      <vt:lpstr>Резултати истраживања – потребе ментора за едукацијом</vt:lpstr>
      <vt:lpstr>Пракса социјалног рада у новом наставном плану и програму</vt:lpstr>
      <vt:lpstr>Пракса социјалног рада у новом наставном плану и програму</vt:lpstr>
      <vt:lpstr>Пракса социјалног рада у новом наставном плану и програму</vt:lpstr>
      <vt:lpstr>Slide 12</vt:lpstr>
      <vt:lpstr>Планови</vt:lpstr>
      <vt:lpstr>Хвала за пажњу!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Потребе професионалаца у систему за унапређење праксе студената социјалног рада</dc:title>
  <dc:creator>Rakanovic</dc:creator>
  <cp:lastModifiedBy>RC</cp:lastModifiedBy>
  <cp:revision>14</cp:revision>
  <dcterms:created xsi:type="dcterms:W3CDTF">2006-08-16T00:00:00Z</dcterms:created>
  <dcterms:modified xsi:type="dcterms:W3CDTF">2017-06-27T13:27:41Z</dcterms:modified>
</cp:coreProperties>
</file>